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12192000" cy="6858000"/>
  <p:notesSz cx="6858000" cy="9144000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72" y="-12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tags" Target="tags/tag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918B-C897-4817-8FD0-A570FDE10436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90CA-56D1-4670-99D9-C7B1DD3A1B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614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918B-C897-4817-8FD0-A570FDE10436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90CA-56D1-4670-99D9-C7B1DD3A1B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715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918B-C897-4817-8FD0-A570FDE10436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90CA-56D1-4670-99D9-C7B1DD3A1B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277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918B-C897-4817-8FD0-A570FDE10436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90CA-56D1-4670-99D9-C7B1DD3A1B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8023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918B-C897-4817-8FD0-A570FDE10436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90CA-56D1-4670-99D9-C7B1DD3A1B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448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918B-C897-4817-8FD0-A570FDE10436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90CA-56D1-4670-99D9-C7B1DD3A1B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302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918B-C897-4817-8FD0-A570FDE10436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90CA-56D1-4670-99D9-C7B1DD3A1B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450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918B-C897-4817-8FD0-A570FDE10436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90CA-56D1-4670-99D9-C7B1DD3A1B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315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918B-C897-4817-8FD0-A570FDE10436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90CA-56D1-4670-99D9-C7B1DD3A1B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0529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918B-C897-4817-8FD0-A570FDE10436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90CA-56D1-4670-99D9-C7B1DD3A1B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5820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918B-C897-4817-8FD0-A570FDE10436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90CA-56D1-4670-99D9-C7B1DD3A1B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935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D918B-C897-4817-8FD0-A570FDE10436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F90CA-56D1-4670-99D9-C7B1DD3A1B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4947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96" y="119269"/>
            <a:ext cx="4650731" cy="65772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74731" y="1122363"/>
            <a:ext cx="499606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>
                <a:solidFill>
                  <a:srgbClr val="002060"/>
                </a:solidFill>
                <a:latin typeface="Segoe UI Emoji" panose="020B0502040204020203" pitchFamily="34" charset="0"/>
                <a:ea typeface="Segoe UI Emoji" panose="020B0502040204020203" pitchFamily="34" charset="0"/>
              </a:rPr>
              <a:t>Debra Black – Hornsby Girls High School</a:t>
            </a:r>
          </a:p>
          <a:p>
            <a:endParaRPr lang="en-AU" sz="4000" dirty="0">
              <a:solidFill>
                <a:srgbClr val="002060"/>
              </a:solidFill>
              <a:latin typeface="Segoe UI Emoji" panose="020B0502040204020203" pitchFamily="34" charset="0"/>
              <a:ea typeface="Segoe UI Emoji" panose="020B0502040204020203" pitchFamily="34" charset="0"/>
            </a:endParaRPr>
          </a:p>
          <a:p>
            <a:r>
              <a:rPr lang="en-AU" sz="4000" dirty="0">
                <a:solidFill>
                  <a:srgbClr val="002060"/>
                </a:solidFill>
                <a:latin typeface="Segoe UI Emoji" panose="020B0502040204020203" pitchFamily="34" charset="0"/>
                <a:ea typeface="Segoe UI Emoji" panose="020B0502040204020203" pitchFamily="34" charset="0"/>
              </a:rPr>
              <a:t>Dan Cusick – Normanhurst Boys High School</a:t>
            </a:r>
          </a:p>
        </p:txBody>
      </p:sp>
    </p:spTree>
    <p:extLst>
      <p:ext uri="{BB962C8B-B14F-4D97-AF65-F5344CB8AC3E}">
        <p14:creationId xmlns:p14="http://schemas.microsoft.com/office/powerpoint/2010/main" val="2447866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BONDING &amp; CREATIVITY</a:t>
            </a:r>
            <a:endParaRPr lang="en-A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D:\blog tuesday\safehands9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606" y="1700808"/>
            <a:ext cx="7680853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78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TEAM CHALLENGES</a:t>
            </a:r>
            <a:endParaRPr lang="en-A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blog tuesday\dsc01391_14483372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797" y="1604797"/>
            <a:ext cx="5253203" cy="5253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99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MANGEMENT</a:t>
            </a:r>
            <a:endParaRPr lang="en-A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12192000" cy="4539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47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3276" y="712268"/>
            <a:ext cx="10410524" cy="1193533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FFFF"/>
                </a:solidFill>
              </a:rPr>
              <a:t>What do we actually do?</a:t>
            </a:r>
            <a:endParaRPr lang="en-AU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3276" y="1628775"/>
            <a:ext cx="10410524" cy="4548188"/>
          </a:xfrm>
        </p:spPr>
        <p:txBody>
          <a:bodyPr>
            <a:normAutofit/>
          </a:bodyPr>
          <a:lstStyle/>
          <a:p>
            <a:r>
              <a:rPr lang="en-AU" sz="2400" dirty="0" smtClean="0">
                <a:solidFill>
                  <a:srgbClr val="FFFFFF"/>
                </a:solidFill>
              </a:rPr>
              <a:t>Combined Year 10 cohorts of HGHS and NBHS</a:t>
            </a:r>
          </a:p>
          <a:p>
            <a:r>
              <a:rPr lang="en-AU" sz="2400" dirty="0" smtClean="0">
                <a:solidFill>
                  <a:srgbClr val="FFFFFF"/>
                </a:solidFill>
              </a:rPr>
              <a:t>22 mixed teams consisting of 10 – 11 students</a:t>
            </a:r>
          </a:p>
          <a:p>
            <a:r>
              <a:rPr lang="en-AU" sz="2400" dirty="0" smtClean="0">
                <a:solidFill>
                  <a:srgbClr val="FFFFFF"/>
                </a:solidFill>
              </a:rPr>
              <a:t>Each team establishes an Entity - assigning Roles and Responsibilities </a:t>
            </a:r>
          </a:p>
          <a:p>
            <a:r>
              <a:rPr lang="en-AU" sz="2400" dirty="0" smtClean="0">
                <a:solidFill>
                  <a:srgbClr val="FFFFFF"/>
                </a:solidFill>
              </a:rPr>
              <a:t>Often the elected Leader of a Team is </a:t>
            </a:r>
            <a:r>
              <a:rPr lang="en-AU" sz="2400" b="1" dirty="0" smtClean="0">
                <a:solidFill>
                  <a:srgbClr val="FFFFFF"/>
                </a:solidFill>
              </a:rPr>
              <a:t>NOT </a:t>
            </a:r>
            <a:r>
              <a:rPr lang="en-AU" sz="2400" dirty="0" smtClean="0">
                <a:solidFill>
                  <a:srgbClr val="FFFFFF"/>
                </a:solidFill>
              </a:rPr>
              <a:t>necessarily the most bubbly, brightest or boisterous</a:t>
            </a:r>
          </a:p>
          <a:p>
            <a:r>
              <a:rPr lang="en-AU" sz="2400" dirty="0" smtClean="0">
                <a:solidFill>
                  <a:srgbClr val="FFFFFF"/>
                </a:solidFill>
              </a:rPr>
              <a:t>This is a recognition of Leadership Qualities that to be successful in business / work : 	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AU" sz="2400" dirty="0" smtClean="0">
                <a:solidFill>
                  <a:srgbClr val="FFFFFF"/>
                </a:solidFill>
              </a:rPr>
              <a:t> it is not necessary to be the smartest person in the room; or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AU" sz="2400" dirty="0" smtClean="0">
                <a:solidFill>
                  <a:srgbClr val="FFFFFF"/>
                </a:solidFill>
              </a:rPr>
              <a:t> win a popularity contest.</a:t>
            </a:r>
          </a:p>
          <a:p>
            <a:pPr marL="0" indent="0">
              <a:buNone/>
            </a:pPr>
            <a:r>
              <a:rPr lang="en-AU" sz="2400" dirty="0" smtClean="0">
                <a:solidFill>
                  <a:srgbClr val="FFFFFF"/>
                </a:solidFill>
              </a:rPr>
              <a:t>	</a:t>
            </a:r>
            <a:endParaRPr lang="en-AU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242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20775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002060"/>
                </a:solidFill>
              </a:rPr>
              <a:t>The Backdrop of the Simulation – Profit and Loss</a:t>
            </a:r>
            <a:endParaRPr lang="en-AU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675" y="1228724"/>
            <a:ext cx="10515600" cy="5286375"/>
          </a:xfrm>
        </p:spPr>
        <p:txBody>
          <a:bodyPr>
            <a:normAutofit/>
          </a:bodyPr>
          <a:lstStyle/>
          <a:p>
            <a:r>
              <a:rPr lang="en-AU" dirty="0" smtClean="0"/>
              <a:t>A Toy Company goes broke and each team has picked up a bargain by purchasing this failed business for $1 million.</a:t>
            </a:r>
          </a:p>
          <a:p>
            <a:r>
              <a:rPr lang="en-AU" dirty="0" smtClean="0"/>
              <a:t>Each team has starting capital of </a:t>
            </a:r>
            <a:r>
              <a:rPr lang="en-AU" dirty="0" smtClean="0">
                <a:solidFill>
                  <a:srgbClr val="FF0000"/>
                </a:solidFill>
              </a:rPr>
              <a:t>$300,000 </a:t>
            </a:r>
            <a:r>
              <a:rPr lang="en-AU" dirty="0" smtClean="0"/>
              <a:t>to spend on their new toy business to revive its fortunes by:</a:t>
            </a:r>
          </a:p>
          <a:p>
            <a:pPr marL="0" indent="0">
              <a:buNone/>
            </a:pPr>
            <a:r>
              <a:rPr lang="en-AU" dirty="0" smtClean="0"/>
              <a:t>      - </a:t>
            </a:r>
            <a:r>
              <a:rPr lang="en-AU" dirty="0" smtClean="0">
                <a:solidFill>
                  <a:srgbClr val="FF0000"/>
                </a:solidFill>
              </a:rPr>
              <a:t>developing</a:t>
            </a:r>
            <a:r>
              <a:rPr lang="en-AU" dirty="0" smtClean="0"/>
              <a:t> an all new eco-friendly Toy product for an age group</a:t>
            </a:r>
          </a:p>
          <a:p>
            <a:pPr marL="0" indent="0">
              <a:buNone/>
            </a:pPr>
            <a:r>
              <a:rPr lang="en-AU" dirty="0" smtClean="0"/>
              <a:t>      - </a:t>
            </a:r>
            <a:r>
              <a:rPr lang="en-AU" dirty="0" smtClean="0">
                <a:solidFill>
                  <a:srgbClr val="FF0000"/>
                </a:solidFill>
              </a:rPr>
              <a:t>creating and designing </a:t>
            </a:r>
            <a:r>
              <a:rPr lang="en-AU" dirty="0" smtClean="0"/>
              <a:t>product specifications and advertising</a:t>
            </a:r>
          </a:p>
          <a:p>
            <a:pPr marL="0" indent="0">
              <a:buNone/>
            </a:pPr>
            <a:r>
              <a:rPr lang="en-AU" dirty="0" smtClean="0"/>
              <a:t>      - </a:t>
            </a:r>
            <a:r>
              <a:rPr lang="en-AU" dirty="0" smtClean="0">
                <a:solidFill>
                  <a:srgbClr val="FF0000"/>
                </a:solidFill>
              </a:rPr>
              <a:t>analysing and determining </a:t>
            </a:r>
            <a:r>
              <a:rPr lang="en-AU" dirty="0" smtClean="0"/>
              <a:t>production levels or advertising costs</a:t>
            </a:r>
          </a:p>
          <a:p>
            <a:pPr marL="0" indent="0">
              <a:buNone/>
            </a:pPr>
            <a:r>
              <a:rPr lang="en-AU" dirty="0" smtClean="0"/>
              <a:t>      - </a:t>
            </a:r>
            <a:r>
              <a:rPr lang="en-AU" dirty="0" smtClean="0">
                <a:solidFill>
                  <a:srgbClr val="FF0000"/>
                </a:solidFill>
              </a:rPr>
              <a:t>evaluating </a:t>
            </a:r>
            <a:r>
              <a:rPr lang="en-AU" dirty="0" smtClean="0"/>
              <a:t>whether to: 	use local / foreign materials or</a:t>
            </a:r>
          </a:p>
          <a:p>
            <a:pPr marL="0" indent="0">
              <a:buNone/>
            </a:pPr>
            <a:r>
              <a:rPr lang="en-AU" dirty="0"/>
              <a:t>	</a:t>
            </a:r>
            <a:r>
              <a:rPr lang="en-AU" dirty="0" smtClean="0"/>
              <a:t> 				hire local or foreign production crews</a:t>
            </a:r>
          </a:p>
          <a:p>
            <a:pPr marL="0" indent="0">
              <a:buNone/>
            </a:pPr>
            <a:r>
              <a:rPr lang="en-AU" dirty="0" smtClean="0"/>
              <a:t>BUT there is a catch…..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6260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/>
          <a:srcRect l="3497" r="3507" b="1"/>
          <a:stretch/>
        </p:blipFill>
        <p:spPr>
          <a:xfrm>
            <a:off x="4636008" y="640082"/>
            <a:ext cx="6916329" cy="5577837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354" y="486391"/>
            <a:ext cx="3667039" cy="1380509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002060"/>
                </a:solidFill>
              </a:rPr>
              <a:t>The Enterprise News</a:t>
            </a:r>
            <a:endParaRPr lang="en-AU" dirty="0">
              <a:solidFill>
                <a:srgbClr val="00206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58455" y="1838325"/>
            <a:ext cx="3667037" cy="4448175"/>
          </a:xfrm>
        </p:spPr>
        <p:txBody>
          <a:bodyPr>
            <a:noAutofit/>
          </a:bodyPr>
          <a:lstStyle/>
          <a:p>
            <a:r>
              <a:rPr lang="en-US" sz="2200" dirty="0" smtClean="0">
                <a:solidFill>
                  <a:srgbClr val="002060"/>
                </a:solidFill>
              </a:rPr>
              <a:t>Each Quarter a News Article is issued</a:t>
            </a:r>
          </a:p>
          <a:p>
            <a:pPr marL="0" indent="0">
              <a:buNone/>
            </a:pPr>
            <a:r>
              <a:rPr lang="en-US" sz="2200" dirty="0">
                <a:solidFill>
                  <a:srgbClr val="002060"/>
                </a:solidFill>
              </a:rPr>
              <a:t>Fictional but Realistic </a:t>
            </a:r>
            <a:r>
              <a:rPr lang="en-US" sz="2200" dirty="0" smtClean="0">
                <a:solidFill>
                  <a:srgbClr val="002060"/>
                </a:solidFill>
              </a:rPr>
              <a:t>Topics</a:t>
            </a:r>
          </a:p>
          <a:p>
            <a:r>
              <a:rPr lang="en-US" sz="2200" dirty="0" smtClean="0">
                <a:solidFill>
                  <a:srgbClr val="002060"/>
                </a:solidFill>
              </a:rPr>
              <a:t>Economic</a:t>
            </a:r>
          </a:p>
          <a:p>
            <a:r>
              <a:rPr lang="en-US" sz="2200" dirty="0" smtClean="0">
                <a:solidFill>
                  <a:srgbClr val="002060"/>
                </a:solidFill>
              </a:rPr>
              <a:t>Social </a:t>
            </a:r>
          </a:p>
          <a:p>
            <a:r>
              <a:rPr lang="en-US" sz="2200" dirty="0" smtClean="0">
                <a:solidFill>
                  <a:srgbClr val="002060"/>
                </a:solidFill>
              </a:rPr>
              <a:t>Cultural </a:t>
            </a:r>
          </a:p>
          <a:p>
            <a:r>
              <a:rPr lang="en-US" sz="2200" dirty="0" smtClean="0">
                <a:solidFill>
                  <a:srgbClr val="002060"/>
                </a:solidFill>
              </a:rPr>
              <a:t>Political </a:t>
            </a:r>
          </a:p>
          <a:p>
            <a:r>
              <a:rPr lang="en-US" sz="2200" dirty="0" smtClean="0">
                <a:solidFill>
                  <a:srgbClr val="002060"/>
                </a:solidFill>
              </a:rPr>
              <a:t>Climatic events </a:t>
            </a:r>
          </a:p>
          <a:p>
            <a:pPr marL="0" indent="0">
              <a:buNone/>
            </a:pPr>
            <a:r>
              <a:rPr lang="en-US" sz="2200" dirty="0" smtClean="0">
                <a:solidFill>
                  <a:srgbClr val="002060"/>
                </a:solidFill>
              </a:rPr>
              <a:t>that impact upon the mood of the Market and Profitability of a Team’s Business</a:t>
            </a:r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85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1" y="69987"/>
            <a:ext cx="5067300" cy="671802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396" y="0"/>
            <a:ext cx="51588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66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" y="203200"/>
            <a:ext cx="10515600" cy="1325563"/>
          </a:xfrm>
        </p:spPr>
        <p:txBody>
          <a:bodyPr/>
          <a:lstStyle/>
          <a:p>
            <a:r>
              <a:rPr lang="en-AU" dirty="0" smtClean="0">
                <a:solidFill>
                  <a:srgbClr val="002060"/>
                </a:solidFill>
              </a:rPr>
              <a:t>Impacts of the Enterprise News</a:t>
            </a:r>
            <a:endParaRPr lang="en-AU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750" y="1200151"/>
            <a:ext cx="10515600" cy="5191124"/>
          </a:xfrm>
        </p:spPr>
        <p:txBody>
          <a:bodyPr/>
          <a:lstStyle/>
          <a:p>
            <a:r>
              <a:rPr lang="en-AU" dirty="0" smtClean="0">
                <a:solidFill>
                  <a:srgbClr val="002060"/>
                </a:solidFill>
              </a:rPr>
              <a:t>This is all about Profitability</a:t>
            </a:r>
          </a:p>
          <a:p>
            <a:r>
              <a:rPr lang="en-AU" dirty="0" smtClean="0">
                <a:solidFill>
                  <a:srgbClr val="002060"/>
                </a:solidFill>
              </a:rPr>
              <a:t>Teams make decisions on spending, savings, percentages of production and discounts to customers in response to the Enterprise News Market Conditions</a:t>
            </a:r>
          </a:p>
          <a:p>
            <a:r>
              <a:rPr lang="en-AU" dirty="0" smtClean="0">
                <a:solidFill>
                  <a:srgbClr val="002060"/>
                </a:solidFill>
              </a:rPr>
              <a:t>Good decisions are rewarded handsomely by the Market = PROFITS !!</a:t>
            </a:r>
          </a:p>
          <a:p>
            <a:r>
              <a:rPr lang="en-AU" dirty="0" smtClean="0">
                <a:solidFill>
                  <a:srgbClr val="002060"/>
                </a:solidFill>
              </a:rPr>
              <a:t>Bad decisions are punished by the Market =  no profits or losses</a:t>
            </a:r>
          </a:p>
          <a:p>
            <a:r>
              <a:rPr lang="en-AU" dirty="0" smtClean="0">
                <a:solidFill>
                  <a:srgbClr val="002060"/>
                </a:solidFill>
              </a:rPr>
              <a:t>Innovation, Creativity, Ingenuity, Environmental Sensitivity, Customer Service, Team Commitment and Enthusiasm are rewarded by the Market with additional Profits</a:t>
            </a:r>
          </a:p>
          <a:p>
            <a:r>
              <a:rPr lang="en-AU" dirty="0" smtClean="0">
                <a:solidFill>
                  <a:srgbClr val="002060"/>
                </a:solidFill>
              </a:rPr>
              <a:t>Failure to meet deadlines, poor or no effort, failure to meet the product or simulation objectives can be penalised with fines or losses </a:t>
            </a:r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0088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570" y="190500"/>
            <a:ext cx="5969529" cy="8445404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725" y="314325"/>
            <a:ext cx="5867399" cy="7246338"/>
          </a:xfrm>
        </p:spPr>
      </p:pic>
      <p:sp>
        <p:nvSpPr>
          <p:cNvPr id="8" name="TextBox 7"/>
          <p:cNvSpPr txBox="1"/>
          <p:nvPr/>
        </p:nvSpPr>
        <p:spPr>
          <a:xfrm>
            <a:off x="4352925" y="97155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solidFill>
                  <a:srgbClr val="FF0000"/>
                </a:solidFill>
              </a:rPr>
              <a:t>Sample Team Results Sheets</a:t>
            </a:r>
          </a:p>
          <a:p>
            <a:r>
              <a:rPr lang="en-AU" sz="2400" dirty="0" smtClean="0">
                <a:solidFill>
                  <a:srgbClr val="FF0000"/>
                </a:solidFill>
              </a:rPr>
              <a:t>2014</a:t>
            </a:r>
            <a:endParaRPr lang="en-A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664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2060"/>
                </a:solidFill>
              </a:rPr>
              <a:t>Where is School to Work Funding Expended</a:t>
            </a:r>
            <a:endParaRPr lang="en-AU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>
                <a:solidFill>
                  <a:srgbClr val="002060"/>
                </a:solidFill>
              </a:rPr>
              <a:t>Range of expenditures such as:</a:t>
            </a:r>
          </a:p>
          <a:p>
            <a:r>
              <a:rPr lang="en-AU" dirty="0" smtClean="0">
                <a:solidFill>
                  <a:srgbClr val="002060"/>
                </a:solidFill>
              </a:rPr>
              <a:t>1 Causal Teaching Staff everyday for a 5 day period </a:t>
            </a:r>
          </a:p>
          <a:p>
            <a:r>
              <a:rPr lang="en-AU" dirty="0" smtClean="0">
                <a:solidFill>
                  <a:srgbClr val="002060"/>
                </a:solidFill>
              </a:rPr>
              <a:t>1 day Teaching Support for Preparation and Debrief </a:t>
            </a:r>
          </a:p>
          <a:p>
            <a:r>
              <a:rPr lang="en-AU" dirty="0" smtClean="0">
                <a:solidFill>
                  <a:srgbClr val="002060"/>
                </a:solidFill>
              </a:rPr>
              <a:t>Stationery / Consumables / Art Supplies</a:t>
            </a:r>
          </a:p>
          <a:p>
            <a:r>
              <a:rPr lang="en-AU" dirty="0" smtClean="0">
                <a:solidFill>
                  <a:srgbClr val="002060"/>
                </a:solidFill>
              </a:rPr>
              <a:t>Rewards and Awards</a:t>
            </a:r>
          </a:p>
          <a:p>
            <a:r>
              <a:rPr lang="en-AU" dirty="0" smtClean="0">
                <a:solidFill>
                  <a:srgbClr val="002060"/>
                </a:solidFill>
              </a:rPr>
              <a:t>Specialist Commercial Printing Costs</a:t>
            </a:r>
          </a:p>
          <a:p>
            <a:r>
              <a:rPr lang="en-AU" dirty="0" smtClean="0">
                <a:solidFill>
                  <a:srgbClr val="002060"/>
                </a:solidFill>
              </a:rPr>
              <a:t>External Business Speaker / Consultant fees</a:t>
            </a:r>
          </a:p>
          <a:p>
            <a:r>
              <a:rPr lang="en-AU" dirty="0" smtClean="0">
                <a:solidFill>
                  <a:srgbClr val="002060"/>
                </a:solidFill>
              </a:rPr>
              <a:t>6 UTS Business School Undergraduate Mentor Attendance fees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5765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002060"/>
                </a:solidFill>
              </a:rPr>
              <a:t>School to Work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>
                <a:solidFill>
                  <a:srgbClr val="002060"/>
                </a:solidFill>
              </a:rPr>
              <a:t>UTS Business School Enterprise Challenge created in 2012 is now in its 4</a:t>
            </a:r>
            <a:r>
              <a:rPr lang="en-AU" baseline="30000" dirty="0">
                <a:solidFill>
                  <a:srgbClr val="002060"/>
                </a:solidFill>
              </a:rPr>
              <a:t>th</a:t>
            </a:r>
            <a:r>
              <a:rPr lang="en-AU" dirty="0">
                <a:solidFill>
                  <a:srgbClr val="002060"/>
                </a:solidFill>
              </a:rPr>
              <a:t> year</a:t>
            </a:r>
          </a:p>
          <a:p>
            <a:r>
              <a:rPr lang="en-AU" dirty="0">
                <a:solidFill>
                  <a:srgbClr val="002060"/>
                </a:solidFill>
              </a:rPr>
              <a:t>Developed in consultation with UTS Business School </a:t>
            </a:r>
          </a:p>
          <a:p>
            <a:r>
              <a:rPr lang="en-AU" dirty="0">
                <a:solidFill>
                  <a:srgbClr val="002060"/>
                </a:solidFill>
              </a:rPr>
              <a:t>Supported by : 	The Dean of the Business School;</a:t>
            </a:r>
          </a:p>
          <a:p>
            <a:pPr marL="0" indent="0">
              <a:buNone/>
            </a:pPr>
            <a:r>
              <a:rPr lang="en-AU" dirty="0">
                <a:solidFill>
                  <a:srgbClr val="002060"/>
                </a:solidFill>
              </a:rPr>
              <a:t>		 	Business School Academics; and </a:t>
            </a:r>
          </a:p>
          <a:p>
            <a:pPr marL="0" indent="0">
              <a:buNone/>
            </a:pPr>
            <a:r>
              <a:rPr lang="en-AU" dirty="0">
                <a:solidFill>
                  <a:srgbClr val="002060"/>
                </a:solidFill>
              </a:rPr>
              <a:t>			UTS Undergraduate Outreach program</a:t>
            </a:r>
          </a:p>
          <a:p>
            <a:pPr marL="0" indent="0">
              <a:buNone/>
            </a:pPr>
            <a:endParaRPr lang="en-AU" dirty="0">
              <a:solidFill>
                <a:srgbClr val="002060"/>
              </a:solidFill>
            </a:endParaRPr>
          </a:p>
          <a:p>
            <a:r>
              <a:rPr lang="en-AU" dirty="0">
                <a:solidFill>
                  <a:srgbClr val="002060"/>
                </a:solidFill>
              </a:rPr>
              <a:t>Establishing and Promoting </a:t>
            </a:r>
            <a:r>
              <a:rPr lang="en-AU" dirty="0" smtClean="0">
                <a:solidFill>
                  <a:srgbClr val="002060"/>
                </a:solidFill>
              </a:rPr>
              <a:t>an innovative </a:t>
            </a:r>
            <a:r>
              <a:rPr lang="en-AU" dirty="0">
                <a:solidFill>
                  <a:srgbClr val="002060"/>
                </a:solidFill>
              </a:rPr>
              <a:t>Tertiary – Secondary Learning </a:t>
            </a:r>
            <a:r>
              <a:rPr lang="en-AU" dirty="0" smtClean="0">
                <a:solidFill>
                  <a:srgbClr val="002060"/>
                </a:solidFill>
              </a:rPr>
              <a:t>Partnership through </a:t>
            </a:r>
            <a:r>
              <a:rPr lang="en-AU" dirty="0">
                <a:solidFill>
                  <a:srgbClr val="002060"/>
                </a:solidFill>
              </a:rPr>
              <a:t>an authentic business related simulation</a:t>
            </a:r>
          </a:p>
          <a:p>
            <a:endParaRPr lang="en-AU" dirty="0"/>
          </a:p>
          <a:p>
            <a:endParaRPr lang="en-AU" dirty="0"/>
          </a:p>
          <a:p>
            <a:endParaRPr lang="en-AU" dirty="0"/>
          </a:p>
          <a:p>
            <a:endParaRPr lang="en-AU" dirty="0"/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35449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6099"/>
            <a:ext cx="10515600" cy="1325563"/>
          </a:xfrm>
        </p:spPr>
        <p:txBody>
          <a:bodyPr/>
          <a:lstStyle/>
          <a:p>
            <a:r>
              <a:rPr lang="en-AU" dirty="0">
                <a:solidFill>
                  <a:srgbClr val="002060"/>
                </a:solidFill>
              </a:rPr>
              <a:t>UTS Business School Enterprise Challenge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8713"/>
            <a:ext cx="10515600" cy="45999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sz="2400" dirty="0">
                <a:solidFill>
                  <a:srgbClr val="002060"/>
                </a:solidFill>
              </a:rPr>
              <a:t>Learning Outcomes: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AU" sz="2400" dirty="0">
                <a:solidFill>
                  <a:srgbClr val="002060"/>
                </a:solidFill>
              </a:rPr>
              <a:t>	Involving cross-KLA skills and knowledge from English, Visual Arts, Drama, 	Commerce; Business Studies and Economics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AU" sz="2400" dirty="0">
                <a:solidFill>
                  <a:srgbClr val="002060"/>
                </a:solidFill>
              </a:rPr>
              <a:t>        	Targeting the development and extension of Higher Order Thinking Skills 	such as : 	Creating, </a:t>
            </a:r>
          </a:p>
          <a:p>
            <a:pPr marL="0" indent="0">
              <a:buNone/>
            </a:pPr>
            <a:r>
              <a:rPr lang="en-AU" sz="2400" dirty="0">
                <a:solidFill>
                  <a:srgbClr val="002060"/>
                </a:solidFill>
              </a:rPr>
              <a:t>			Synthesising</a:t>
            </a:r>
          </a:p>
          <a:p>
            <a:pPr marL="0" indent="0">
              <a:buNone/>
            </a:pPr>
            <a:r>
              <a:rPr lang="en-AU" sz="2400" dirty="0">
                <a:solidFill>
                  <a:srgbClr val="002060"/>
                </a:solidFill>
              </a:rPr>
              <a:t>			Evaluating and </a:t>
            </a:r>
          </a:p>
          <a:p>
            <a:pPr marL="0" indent="0">
              <a:buNone/>
            </a:pPr>
            <a:r>
              <a:rPr lang="en-AU" sz="2400" dirty="0">
                <a:solidFill>
                  <a:srgbClr val="002060"/>
                </a:solidFill>
              </a:rPr>
              <a:t>			Critically Analysing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AU" sz="2400" dirty="0">
                <a:solidFill>
                  <a:srgbClr val="002060"/>
                </a:solidFill>
              </a:rPr>
              <a:t>P</a:t>
            </a:r>
            <a:r>
              <a:rPr lang="en-AU" sz="2400" dirty="0" smtClean="0">
                <a:solidFill>
                  <a:srgbClr val="002060"/>
                </a:solidFill>
              </a:rPr>
              <a:t>rogram </a:t>
            </a:r>
            <a:r>
              <a:rPr lang="en-AU" sz="2400" dirty="0">
                <a:solidFill>
                  <a:srgbClr val="002060"/>
                </a:solidFill>
              </a:rPr>
              <a:t>tasks and team objectives through verbal, written, visual and artistic expression, decision making, interpersonal skills, time management and teamwork.</a:t>
            </a:r>
          </a:p>
          <a:p>
            <a:pPr>
              <a:buFont typeface="Wingdings" panose="05000000000000000000" pitchFamily="2" charset="2"/>
              <a:buChar char="ü"/>
            </a:pPr>
            <a:endParaRPr lang="en-AU" dirty="0"/>
          </a:p>
          <a:p>
            <a:pPr marL="0" indent="0">
              <a:buNone/>
            </a:pPr>
            <a:r>
              <a:rPr lang="en-AU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57732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/>
          <a:srcRect t="14250" r="9091" b="1756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ltGray">
          <a:xfrm>
            <a:off x="336884" y="321176"/>
            <a:ext cx="4332307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805" y="640263"/>
            <a:ext cx="3759240" cy="1344975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en-AU" sz="3700" dirty="0">
                <a:solidFill>
                  <a:srgbClr val="002060"/>
                </a:solidFill>
              </a:rPr>
              <a:t>Deeper Learning and Understanding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94110" y="2121762"/>
            <a:ext cx="3879416" cy="38429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Achieved through: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2060"/>
                </a:solidFill>
              </a:rPr>
              <a:t>Teamwork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2060"/>
                </a:solidFill>
              </a:rPr>
              <a:t>Communication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2060"/>
                </a:solidFill>
              </a:rPr>
              <a:t>Leadership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2060"/>
                </a:solidFill>
              </a:rPr>
              <a:t>Listening and Negotiation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2060"/>
                </a:solidFill>
              </a:rPr>
              <a:t>Appreciation of Talents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2060"/>
                </a:solidFill>
              </a:rPr>
              <a:t>Discovery and </a:t>
            </a:r>
            <a:r>
              <a:rPr lang="en-US" sz="2400" dirty="0" smtClean="0">
                <a:solidFill>
                  <a:srgbClr val="002060"/>
                </a:solidFill>
              </a:rPr>
              <a:t>Innovation </a:t>
            </a:r>
            <a:endParaRPr lang="en-US" sz="2400" dirty="0">
              <a:solidFill>
                <a:srgbClr val="00206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2060"/>
                </a:solidFill>
              </a:rPr>
              <a:t>Ingenuity and Trust</a:t>
            </a: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526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002060"/>
                </a:solidFill>
              </a:rPr>
              <a:t>Contributors to the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7496"/>
            <a:ext cx="10515600" cy="4679467"/>
          </a:xfrm>
        </p:spPr>
        <p:txBody>
          <a:bodyPr>
            <a:normAutofit fontScale="92500" lnSpcReduction="10000"/>
          </a:bodyPr>
          <a:lstStyle/>
          <a:p>
            <a:r>
              <a:rPr lang="en-AU" dirty="0">
                <a:solidFill>
                  <a:srgbClr val="002060"/>
                </a:solidFill>
              </a:rPr>
              <a:t>UTS Business School Dean’s Office and Marketing Unit</a:t>
            </a:r>
          </a:p>
          <a:p>
            <a:r>
              <a:rPr lang="en-AU" dirty="0">
                <a:solidFill>
                  <a:srgbClr val="002060"/>
                </a:solidFill>
              </a:rPr>
              <a:t>UTS Business School Academics </a:t>
            </a:r>
          </a:p>
          <a:p>
            <a:r>
              <a:rPr lang="en-AU" dirty="0">
                <a:solidFill>
                  <a:srgbClr val="002060"/>
                </a:solidFill>
              </a:rPr>
              <a:t>UTS Postgraduates and Undergraduates (Business School Mentors)</a:t>
            </a:r>
          </a:p>
          <a:p>
            <a:r>
              <a:rPr lang="en-AU" dirty="0">
                <a:solidFill>
                  <a:srgbClr val="002060"/>
                </a:solidFill>
              </a:rPr>
              <a:t>External Business Operators</a:t>
            </a:r>
          </a:p>
          <a:p>
            <a:r>
              <a:rPr lang="en-AU" dirty="0">
                <a:solidFill>
                  <a:srgbClr val="002060"/>
                </a:solidFill>
              </a:rPr>
              <a:t>Local corporate entities and businesses</a:t>
            </a:r>
          </a:p>
          <a:p>
            <a:pPr>
              <a:lnSpc>
                <a:spcPct val="110000"/>
              </a:lnSpc>
            </a:pPr>
            <a:r>
              <a:rPr lang="en-AU" dirty="0">
                <a:solidFill>
                  <a:srgbClr val="002060"/>
                </a:solidFill>
              </a:rPr>
              <a:t>Advice from experienced current and former professionals in design, marketing and promotions</a:t>
            </a:r>
          </a:p>
          <a:p>
            <a:r>
              <a:rPr lang="en-AU" dirty="0">
                <a:solidFill>
                  <a:srgbClr val="002060"/>
                </a:solidFill>
              </a:rPr>
              <a:t>The School’s Executive and Colleagues</a:t>
            </a:r>
          </a:p>
          <a:p>
            <a:r>
              <a:rPr lang="en-AU" dirty="0">
                <a:solidFill>
                  <a:srgbClr val="002060"/>
                </a:solidFill>
              </a:rPr>
              <a:t>Students as Years 9 Administrative Assistants</a:t>
            </a:r>
          </a:p>
          <a:p>
            <a:r>
              <a:rPr lang="en-AU" dirty="0">
                <a:solidFill>
                  <a:srgbClr val="002060"/>
                </a:solidFill>
              </a:rPr>
              <a:t>Former UTSEC participants drawn from Year 11</a:t>
            </a:r>
          </a:p>
          <a:p>
            <a:endParaRPr lang="en-AU" dirty="0"/>
          </a:p>
          <a:p>
            <a:endParaRPr lang="en-AU" dirty="0"/>
          </a:p>
          <a:p>
            <a:endParaRPr lang="en-AU" dirty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17724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4871"/>
            <a:ext cx="12192000" cy="552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539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611559" y="404664"/>
            <a:ext cx="10866066" cy="6186636"/>
            <a:chOff x="0" y="0"/>
            <a:chExt cx="10997" cy="7340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0" y="0"/>
              <a:ext cx="10997" cy="7340"/>
              <a:chOff x="0" y="0"/>
              <a:chExt cx="10997" cy="7340"/>
            </a:xfrm>
          </p:grpSpPr>
          <p:sp>
            <p:nvSpPr>
              <p:cNvPr id="178" name="Freeform 177"/>
              <p:cNvSpPr>
                <a:spLocks/>
              </p:cNvSpPr>
              <p:nvPr/>
            </p:nvSpPr>
            <p:spPr bwMode="auto">
              <a:xfrm>
                <a:off x="0" y="0"/>
                <a:ext cx="10997" cy="7340"/>
              </a:xfrm>
              <a:custGeom>
                <a:avLst/>
                <a:gdLst>
                  <a:gd name="T0" fmla="*/ 0 w 10997"/>
                  <a:gd name="T1" fmla="*/ 7340 h 7340"/>
                  <a:gd name="T2" fmla="*/ 10996 w 10997"/>
                  <a:gd name="T3" fmla="*/ 7340 h 7340"/>
                  <a:gd name="T4" fmla="*/ 10996 w 10997"/>
                  <a:gd name="T5" fmla="*/ 0 h 7340"/>
                  <a:gd name="T6" fmla="*/ 0 w 10997"/>
                  <a:gd name="T7" fmla="*/ 0 h 7340"/>
                  <a:gd name="T8" fmla="*/ 0 w 10997"/>
                  <a:gd name="T9" fmla="*/ 7340 h 7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97" h="7340">
                    <a:moveTo>
                      <a:pt x="0" y="7340"/>
                    </a:moveTo>
                    <a:lnTo>
                      <a:pt x="10996" y="7340"/>
                    </a:lnTo>
                    <a:lnTo>
                      <a:pt x="10996" y="0"/>
                    </a:lnTo>
                    <a:lnTo>
                      <a:pt x="0" y="0"/>
                    </a:lnTo>
                    <a:lnTo>
                      <a:pt x="0" y="7340"/>
                    </a:lnTo>
                    <a:close/>
                  </a:path>
                </a:pathLst>
              </a:custGeom>
              <a:solidFill>
                <a:srgbClr val="F0ED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904" y="3734"/>
              <a:ext cx="2" cy="387"/>
              <a:chOff x="904" y="3734"/>
              <a:chExt cx="2" cy="387"/>
            </a:xfrm>
          </p:grpSpPr>
          <p:sp>
            <p:nvSpPr>
              <p:cNvPr id="177" name="Freeform 176"/>
              <p:cNvSpPr>
                <a:spLocks/>
              </p:cNvSpPr>
              <p:nvPr/>
            </p:nvSpPr>
            <p:spPr bwMode="auto">
              <a:xfrm>
                <a:off x="904" y="3734"/>
                <a:ext cx="2" cy="387"/>
              </a:xfrm>
              <a:custGeom>
                <a:avLst/>
                <a:gdLst>
                  <a:gd name="T0" fmla="+- 0 4120 3734"/>
                  <a:gd name="T1" fmla="*/ 4120 h 387"/>
                  <a:gd name="T2" fmla="+- 0 3734 3734"/>
                  <a:gd name="T3" fmla="*/ 3734 h 387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387">
                    <a:moveTo>
                      <a:pt x="0" y="386"/>
                    </a:moveTo>
                    <a:lnTo>
                      <a:pt x="0" y="0"/>
                    </a:lnTo>
                  </a:path>
                </a:pathLst>
              </a:custGeom>
              <a:noFill/>
              <a:ln w="6668">
                <a:solidFill>
                  <a:srgbClr val="54616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866" y="3700"/>
              <a:ext cx="78" cy="75"/>
              <a:chOff x="866" y="3700"/>
              <a:chExt cx="78" cy="75"/>
            </a:xfrm>
          </p:grpSpPr>
          <p:sp>
            <p:nvSpPr>
              <p:cNvPr id="176" name="Freeform 175"/>
              <p:cNvSpPr>
                <a:spLocks/>
              </p:cNvSpPr>
              <p:nvPr/>
            </p:nvSpPr>
            <p:spPr bwMode="auto">
              <a:xfrm>
                <a:off x="866" y="3700"/>
                <a:ext cx="78" cy="75"/>
              </a:xfrm>
              <a:custGeom>
                <a:avLst/>
                <a:gdLst>
                  <a:gd name="T0" fmla="+- 0 921 866"/>
                  <a:gd name="T1" fmla="*/ T0 w 78"/>
                  <a:gd name="T2" fmla="+- 0 3700 3700"/>
                  <a:gd name="T3" fmla="*/ 3700 h 75"/>
                  <a:gd name="T4" fmla="+- 0 893 866"/>
                  <a:gd name="T5" fmla="*/ T4 w 78"/>
                  <a:gd name="T6" fmla="+- 0 3702 3700"/>
                  <a:gd name="T7" fmla="*/ 3702 h 75"/>
                  <a:gd name="T8" fmla="+- 0 875 866"/>
                  <a:gd name="T9" fmla="*/ T8 w 78"/>
                  <a:gd name="T10" fmla="+- 0 3711 3700"/>
                  <a:gd name="T11" fmla="*/ 3711 h 75"/>
                  <a:gd name="T12" fmla="+- 0 866 866"/>
                  <a:gd name="T13" fmla="*/ T12 w 78"/>
                  <a:gd name="T14" fmla="+- 0 3726 3700"/>
                  <a:gd name="T15" fmla="*/ 3726 h 75"/>
                  <a:gd name="T16" fmla="+- 0 870 866"/>
                  <a:gd name="T17" fmla="*/ T16 w 78"/>
                  <a:gd name="T18" fmla="+- 0 3751 3700"/>
                  <a:gd name="T19" fmla="*/ 3751 h 75"/>
                  <a:gd name="T20" fmla="+- 0 882 866"/>
                  <a:gd name="T21" fmla="*/ T20 w 78"/>
                  <a:gd name="T22" fmla="+- 0 3768 3700"/>
                  <a:gd name="T23" fmla="*/ 3768 h 75"/>
                  <a:gd name="T24" fmla="+- 0 900 866"/>
                  <a:gd name="T25" fmla="*/ T24 w 78"/>
                  <a:gd name="T26" fmla="+- 0 3775 3700"/>
                  <a:gd name="T27" fmla="*/ 3775 h 75"/>
                  <a:gd name="T28" fmla="+- 0 923 866"/>
                  <a:gd name="T29" fmla="*/ T28 w 78"/>
                  <a:gd name="T30" fmla="+- 0 3770 3700"/>
                  <a:gd name="T31" fmla="*/ 3770 h 75"/>
                  <a:gd name="T32" fmla="+- 0 938 866"/>
                  <a:gd name="T33" fmla="*/ T32 w 78"/>
                  <a:gd name="T34" fmla="+- 0 3755 3700"/>
                  <a:gd name="T35" fmla="*/ 3755 h 75"/>
                  <a:gd name="T36" fmla="+- 0 944 866"/>
                  <a:gd name="T37" fmla="*/ T36 w 78"/>
                  <a:gd name="T38" fmla="+- 0 3736 3700"/>
                  <a:gd name="T39" fmla="*/ 3736 h 75"/>
                  <a:gd name="T40" fmla="+- 0 937 866"/>
                  <a:gd name="T41" fmla="*/ T40 w 78"/>
                  <a:gd name="T42" fmla="+- 0 3715 3700"/>
                  <a:gd name="T43" fmla="*/ 3715 h 75"/>
                  <a:gd name="T44" fmla="+- 0 921 866"/>
                  <a:gd name="T45" fmla="*/ T44 w 78"/>
                  <a:gd name="T46" fmla="+- 0 3700 3700"/>
                  <a:gd name="T47" fmla="*/ 3700 h 7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</a:cxnLst>
                <a:rect l="0" t="0" r="r" b="b"/>
                <a:pathLst>
                  <a:path w="78" h="75">
                    <a:moveTo>
                      <a:pt x="55" y="0"/>
                    </a:moveTo>
                    <a:lnTo>
                      <a:pt x="27" y="2"/>
                    </a:lnTo>
                    <a:lnTo>
                      <a:pt x="9" y="11"/>
                    </a:lnTo>
                    <a:lnTo>
                      <a:pt x="0" y="26"/>
                    </a:lnTo>
                    <a:lnTo>
                      <a:pt x="4" y="51"/>
                    </a:lnTo>
                    <a:lnTo>
                      <a:pt x="16" y="68"/>
                    </a:lnTo>
                    <a:lnTo>
                      <a:pt x="34" y="75"/>
                    </a:lnTo>
                    <a:lnTo>
                      <a:pt x="57" y="70"/>
                    </a:lnTo>
                    <a:lnTo>
                      <a:pt x="72" y="55"/>
                    </a:lnTo>
                    <a:lnTo>
                      <a:pt x="78" y="36"/>
                    </a:lnTo>
                    <a:lnTo>
                      <a:pt x="71" y="15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8" name="Group 7"/>
            <p:cNvGrpSpPr>
              <a:grpSpLocks/>
            </p:cNvGrpSpPr>
            <p:nvPr/>
          </p:nvGrpSpPr>
          <p:grpSpPr bwMode="auto">
            <a:xfrm>
              <a:off x="2129" y="3734"/>
              <a:ext cx="2" cy="387"/>
              <a:chOff x="2129" y="3734"/>
              <a:chExt cx="2" cy="387"/>
            </a:xfrm>
          </p:grpSpPr>
          <p:sp>
            <p:nvSpPr>
              <p:cNvPr id="175" name="Freeform 174"/>
              <p:cNvSpPr>
                <a:spLocks/>
              </p:cNvSpPr>
              <p:nvPr/>
            </p:nvSpPr>
            <p:spPr bwMode="auto">
              <a:xfrm>
                <a:off x="2129" y="3734"/>
                <a:ext cx="2" cy="387"/>
              </a:xfrm>
              <a:custGeom>
                <a:avLst/>
                <a:gdLst>
                  <a:gd name="T0" fmla="+- 0 4120 3734"/>
                  <a:gd name="T1" fmla="*/ 4120 h 387"/>
                  <a:gd name="T2" fmla="+- 0 3734 3734"/>
                  <a:gd name="T3" fmla="*/ 3734 h 387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387">
                    <a:moveTo>
                      <a:pt x="0" y="386"/>
                    </a:moveTo>
                    <a:lnTo>
                      <a:pt x="0" y="0"/>
                    </a:lnTo>
                  </a:path>
                </a:pathLst>
              </a:custGeom>
              <a:noFill/>
              <a:ln w="6668">
                <a:solidFill>
                  <a:srgbClr val="54616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9" name="Group 8"/>
            <p:cNvGrpSpPr>
              <a:grpSpLocks/>
            </p:cNvGrpSpPr>
            <p:nvPr/>
          </p:nvGrpSpPr>
          <p:grpSpPr bwMode="auto">
            <a:xfrm>
              <a:off x="2091" y="3700"/>
              <a:ext cx="78" cy="75"/>
              <a:chOff x="2091" y="3700"/>
              <a:chExt cx="78" cy="75"/>
            </a:xfrm>
          </p:grpSpPr>
          <p:sp>
            <p:nvSpPr>
              <p:cNvPr id="174" name="Freeform 173"/>
              <p:cNvSpPr>
                <a:spLocks/>
              </p:cNvSpPr>
              <p:nvPr/>
            </p:nvSpPr>
            <p:spPr bwMode="auto">
              <a:xfrm>
                <a:off x="2091" y="3700"/>
                <a:ext cx="78" cy="75"/>
              </a:xfrm>
              <a:custGeom>
                <a:avLst/>
                <a:gdLst>
                  <a:gd name="T0" fmla="+- 0 2146 2091"/>
                  <a:gd name="T1" fmla="*/ T0 w 78"/>
                  <a:gd name="T2" fmla="+- 0 3700 3700"/>
                  <a:gd name="T3" fmla="*/ 3700 h 75"/>
                  <a:gd name="T4" fmla="+- 0 2119 2091"/>
                  <a:gd name="T5" fmla="*/ T4 w 78"/>
                  <a:gd name="T6" fmla="+- 0 3702 3700"/>
                  <a:gd name="T7" fmla="*/ 3702 h 75"/>
                  <a:gd name="T8" fmla="+- 0 2100 2091"/>
                  <a:gd name="T9" fmla="*/ T8 w 78"/>
                  <a:gd name="T10" fmla="+- 0 3711 3700"/>
                  <a:gd name="T11" fmla="*/ 3711 h 75"/>
                  <a:gd name="T12" fmla="+- 0 2091 2091"/>
                  <a:gd name="T13" fmla="*/ T12 w 78"/>
                  <a:gd name="T14" fmla="+- 0 3726 3700"/>
                  <a:gd name="T15" fmla="*/ 3726 h 75"/>
                  <a:gd name="T16" fmla="+- 0 2095 2091"/>
                  <a:gd name="T17" fmla="*/ T16 w 78"/>
                  <a:gd name="T18" fmla="+- 0 3751 3700"/>
                  <a:gd name="T19" fmla="*/ 3751 h 75"/>
                  <a:gd name="T20" fmla="+- 0 2107 2091"/>
                  <a:gd name="T21" fmla="*/ T20 w 78"/>
                  <a:gd name="T22" fmla="+- 0 3768 3700"/>
                  <a:gd name="T23" fmla="*/ 3768 h 75"/>
                  <a:gd name="T24" fmla="+- 0 2125 2091"/>
                  <a:gd name="T25" fmla="*/ T24 w 78"/>
                  <a:gd name="T26" fmla="+- 0 3775 3700"/>
                  <a:gd name="T27" fmla="*/ 3775 h 75"/>
                  <a:gd name="T28" fmla="+- 0 2148 2091"/>
                  <a:gd name="T29" fmla="*/ T28 w 78"/>
                  <a:gd name="T30" fmla="+- 0 3770 3700"/>
                  <a:gd name="T31" fmla="*/ 3770 h 75"/>
                  <a:gd name="T32" fmla="+- 0 2163 2091"/>
                  <a:gd name="T33" fmla="*/ T32 w 78"/>
                  <a:gd name="T34" fmla="+- 0 3755 3700"/>
                  <a:gd name="T35" fmla="*/ 3755 h 75"/>
                  <a:gd name="T36" fmla="+- 0 2169 2091"/>
                  <a:gd name="T37" fmla="*/ T36 w 78"/>
                  <a:gd name="T38" fmla="+- 0 3736 3700"/>
                  <a:gd name="T39" fmla="*/ 3736 h 75"/>
                  <a:gd name="T40" fmla="+- 0 2163 2091"/>
                  <a:gd name="T41" fmla="*/ T40 w 78"/>
                  <a:gd name="T42" fmla="+- 0 3715 3700"/>
                  <a:gd name="T43" fmla="*/ 3715 h 75"/>
                  <a:gd name="T44" fmla="+- 0 2146 2091"/>
                  <a:gd name="T45" fmla="*/ T44 w 78"/>
                  <a:gd name="T46" fmla="+- 0 3700 3700"/>
                  <a:gd name="T47" fmla="*/ 3700 h 7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</a:cxnLst>
                <a:rect l="0" t="0" r="r" b="b"/>
                <a:pathLst>
                  <a:path w="78" h="75">
                    <a:moveTo>
                      <a:pt x="55" y="0"/>
                    </a:moveTo>
                    <a:lnTo>
                      <a:pt x="28" y="2"/>
                    </a:lnTo>
                    <a:lnTo>
                      <a:pt x="9" y="11"/>
                    </a:lnTo>
                    <a:lnTo>
                      <a:pt x="0" y="26"/>
                    </a:lnTo>
                    <a:lnTo>
                      <a:pt x="4" y="51"/>
                    </a:lnTo>
                    <a:lnTo>
                      <a:pt x="16" y="68"/>
                    </a:lnTo>
                    <a:lnTo>
                      <a:pt x="34" y="75"/>
                    </a:lnTo>
                    <a:lnTo>
                      <a:pt x="57" y="70"/>
                    </a:lnTo>
                    <a:lnTo>
                      <a:pt x="72" y="55"/>
                    </a:lnTo>
                    <a:lnTo>
                      <a:pt x="78" y="36"/>
                    </a:lnTo>
                    <a:lnTo>
                      <a:pt x="72" y="15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" name="Group 9"/>
            <p:cNvGrpSpPr>
              <a:grpSpLocks/>
            </p:cNvGrpSpPr>
            <p:nvPr/>
          </p:nvGrpSpPr>
          <p:grpSpPr bwMode="auto">
            <a:xfrm>
              <a:off x="2579" y="4618"/>
              <a:ext cx="2" cy="387"/>
              <a:chOff x="2579" y="4618"/>
              <a:chExt cx="2" cy="387"/>
            </a:xfrm>
          </p:grpSpPr>
          <p:sp>
            <p:nvSpPr>
              <p:cNvPr id="173" name="Freeform 172"/>
              <p:cNvSpPr>
                <a:spLocks/>
              </p:cNvSpPr>
              <p:nvPr/>
            </p:nvSpPr>
            <p:spPr bwMode="auto">
              <a:xfrm>
                <a:off x="2579" y="4618"/>
                <a:ext cx="2" cy="387"/>
              </a:xfrm>
              <a:custGeom>
                <a:avLst/>
                <a:gdLst>
                  <a:gd name="T0" fmla="+- 0 4618 4618"/>
                  <a:gd name="T1" fmla="*/ 4618 h 387"/>
                  <a:gd name="T2" fmla="+- 0 5004 4618"/>
                  <a:gd name="T3" fmla="*/ 5004 h 387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387">
                    <a:moveTo>
                      <a:pt x="0" y="0"/>
                    </a:moveTo>
                    <a:lnTo>
                      <a:pt x="0" y="386"/>
                    </a:lnTo>
                  </a:path>
                </a:pathLst>
              </a:custGeom>
              <a:noFill/>
              <a:ln w="6668">
                <a:solidFill>
                  <a:srgbClr val="54616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2539" y="4962"/>
              <a:ext cx="78" cy="75"/>
              <a:chOff x="2539" y="4962"/>
              <a:chExt cx="78" cy="75"/>
            </a:xfrm>
          </p:grpSpPr>
          <p:sp>
            <p:nvSpPr>
              <p:cNvPr id="172" name="Freeform 171"/>
              <p:cNvSpPr>
                <a:spLocks/>
              </p:cNvSpPr>
              <p:nvPr/>
            </p:nvSpPr>
            <p:spPr bwMode="auto">
              <a:xfrm>
                <a:off x="2539" y="4962"/>
                <a:ext cx="78" cy="75"/>
              </a:xfrm>
              <a:custGeom>
                <a:avLst/>
                <a:gdLst>
                  <a:gd name="T0" fmla="+- 0 2583 2539"/>
                  <a:gd name="T1" fmla="*/ T0 w 78"/>
                  <a:gd name="T2" fmla="+- 0 4962 4962"/>
                  <a:gd name="T3" fmla="*/ 4962 h 75"/>
                  <a:gd name="T4" fmla="+- 0 2560 2539"/>
                  <a:gd name="T5" fmla="*/ T4 w 78"/>
                  <a:gd name="T6" fmla="+- 0 4968 4962"/>
                  <a:gd name="T7" fmla="*/ 4968 h 75"/>
                  <a:gd name="T8" fmla="+- 0 2545 2539"/>
                  <a:gd name="T9" fmla="*/ T8 w 78"/>
                  <a:gd name="T10" fmla="+- 0 4982 4962"/>
                  <a:gd name="T11" fmla="*/ 4982 h 75"/>
                  <a:gd name="T12" fmla="+- 0 2539 2539"/>
                  <a:gd name="T13" fmla="*/ T12 w 78"/>
                  <a:gd name="T14" fmla="+- 0 5002 4962"/>
                  <a:gd name="T15" fmla="*/ 5002 h 75"/>
                  <a:gd name="T16" fmla="+- 0 2545 2539"/>
                  <a:gd name="T17" fmla="*/ T16 w 78"/>
                  <a:gd name="T18" fmla="+- 0 5023 4962"/>
                  <a:gd name="T19" fmla="*/ 5023 h 75"/>
                  <a:gd name="T20" fmla="+- 0 2562 2539"/>
                  <a:gd name="T21" fmla="*/ T20 w 78"/>
                  <a:gd name="T22" fmla="+- 0 5037 4962"/>
                  <a:gd name="T23" fmla="*/ 5037 h 75"/>
                  <a:gd name="T24" fmla="+- 0 2589 2539"/>
                  <a:gd name="T25" fmla="*/ T24 w 78"/>
                  <a:gd name="T26" fmla="+- 0 5036 4962"/>
                  <a:gd name="T27" fmla="*/ 5036 h 75"/>
                  <a:gd name="T28" fmla="+- 0 2608 2539"/>
                  <a:gd name="T29" fmla="*/ T28 w 78"/>
                  <a:gd name="T30" fmla="+- 0 5027 4962"/>
                  <a:gd name="T31" fmla="*/ 5027 h 75"/>
                  <a:gd name="T32" fmla="+- 0 2617 2539"/>
                  <a:gd name="T33" fmla="*/ T32 w 78"/>
                  <a:gd name="T34" fmla="+- 0 5012 4962"/>
                  <a:gd name="T35" fmla="*/ 5012 h 75"/>
                  <a:gd name="T36" fmla="+- 0 2613 2539"/>
                  <a:gd name="T37" fmla="*/ T36 w 78"/>
                  <a:gd name="T38" fmla="+- 0 4986 4962"/>
                  <a:gd name="T39" fmla="*/ 4986 h 75"/>
                  <a:gd name="T40" fmla="+- 0 2601 2539"/>
                  <a:gd name="T41" fmla="*/ T40 w 78"/>
                  <a:gd name="T42" fmla="+- 0 4970 4962"/>
                  <a:gd name="T43" fmla="*/ 4970 h 75"/>
                  <a:gd name="T44" fmla="+- 0 2583 2539"/>
                  <a:gd name="T45" fmla="*/ T44 w 78"/>
                  <a:gd name="T46" fmla="+- 0 4962 4962"/>
                  <a:gd name="T47" fmla="*/ 4962 h 7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</a:cxnLst>
                <a:rect l="0" t="0" r="r" b="b"/>
                <a:pathLst>
                  <a:path w="78" h="75">
                    <a:moveTo>
                      <a:pt x="44" y="0"/>
                    </a:moveTo>
                    <a:lnTo>
                      <a:pt x="21" y="6"/>
                    </a:lnTo>
                    <a:lnTo>
                      <a:pt x="6" y="20"/>
                    </a:lnTo>
                    <a:lnTo>
                      <a:pt x="0" y="40"/>
                    </a:lnTo>
                    <a:lnTo>
                      <a:pt x="6" y="61"/>
                    </a:lnTo>
                    <a:lnTo>
                      <a:pt x="23" y="75"/>
                    </a:lnTo>
                    <a:lnTo>
                      <a:pt x="50" y="74"/>
                    </a:lnTo>
                    <a:lnTo>
                      <a:pt x="69" y="65"/>
                    </a:lnTo>
                    <a:lnTo>
                      <a:pt x="78" y="50"/>
                    </a:lnTo>
                    <a:lnTo>
                      <a:pt x="74" y="24"/>
                    </a:lnTo>
                    <a:lnTo>
                      <a:pt x="62" y="8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12" name="Group 11"/>
            <p:cNvGrpSpPr>
              <a:grpSpLocks/>
            </p:cNvGrpSpPr>
            <p:nvPr/>
          </p:nvGrpSpPr>
          <p:grpSpPr bwMode="auto">
            <a:xfrm>
              <a:off x="1354" y="4618"/>
              <a:ext cx="2" cy="387"/>
              <a:chOff x="1354" y="4618"/>
              <a:chExt cx="2" cy="387"/>
            </a:xfrm>
          </p:grpSpPr>
          <p:sp>
            <p:nvSpPr>
              <p:cNvPr id="171" name="Freeform 170"/>
              <p:cNvSpPr>
                <a:spLocks/>
              </p:cNvSpPr>
              <p:nvPr/>
            </p:nvSpPr>
            <p:spPr bwMode="auto">
              <a:xfrm>
                <a:off x="1354" y="4618"/>
                <a:ext cx="2" cy="387"/>
              </a:xfrm>
              <a:custGeom>
                <a:avLst/>
                <a:gdLst>
                  <a:gd name="T0" fmla="+- 0 4618 4618"/>
                  <a:gd name="T1" fmla="*/ 4618 h 387"/>
                  <a:gd name="T2" fmla="+- 0 5004 4618"/>
                  <a:gd name="T3" fmla="*/ 5004 h 387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387">
                    <a:moveTo>
                      <a:pt x="0" y="0"/>
                    </a:moveTo>
                    <a:lnTo>
                      <a:pt x="0" y="386"/>
                    </a:lnTo>
                  </a:path>
                </a:pathLst>
              </a:custGeom>
              <a:noFill/>
              <a:ln w="6668">
                <a:solidFill>
                  <a:srgbClr val="54616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13" name="Group 12"/>
            <p:cNvGrpSpPr>
              <a:grpSpLocks/>
            </p:cNvGrpSpPr>
            <p:nvPr/>
          </p:nvGrpSpPr>
          <p:grpSpPr bwMode="auto">
            <a:xfrm>
              <a:off x="1314" y="4962"/>
              <a:ext cx="78" cy="75"/>
              <a:chOff x="1314" y="4962"/>
              <a:chExt cx="78" cy="75"/>
            </a:xfrm>
          </p:grpSpPr>
          <p:sp>
            <p:nvSpPr>
              <p:cNvPr id="170" name="Freeform 169"/>
              <p:cNvSpPr>
                <a:spLocks/>
              </p:cNvSpPr>
              <p:nvPr/>
            </p:nvSpPr>
            <p:spPr bwMode="auto">
              <a:xfrm>
                <a:off x="1314" y="4962"/>
                <a:ext cx="78" cy="75"/>
              </a:xfrm>
              <a:custGeom>
                <a:avLst/>
                <a:gdLst>
                  <a:gd name="T0" fmla="+- 0 1358 1314"/>
                  <a:gd name="T1" fmla="*/ T0 w 78"/>
                  <a:gd name="T2" fmla="+- 0 4962 4962"/>
                  <a:gd name="T3" fmla="*/ 4962 h 75"/>
                  <a:gd name="T4" fmla="+- 0 1335 1314"/>
                  <a:gd name="T5" fmla="*/ T4 w 78"/>
                  <a:gd name="T6" fmla="+- 0 4968 4962"/>
                  <a:gd name="T7" fmla="*/ 4968 h 75"/>
                  <a:gd name="T8" fmla="+- 0 1319 1314"/>
                  <a:gd name="T9" fmla="*/ T8 w 78"/>
                  <a:gd name="T10" fmla="+- 0 4982 4962"/>
                  <a:gd name="T11" fmla="*/ 4982 h 75"/>
                  <a:gd name="T12" fmla="+- 0 1314 1314"/>
                  <a:gd name="T13" fmla="*/ T12 w 78"/>
                  <a:gd name="T14" fmla="+- 0 5002 4962"/>
                  <a:gd name="T15" fmla="*/ 5002 h 75"/>
                  <a:gd name="T16" fmla="+- 0 1320 1314"/>
                  <a:gd name="T17" fmla="*/ T16 w 78"/>
                  <a:gd name="T18" fmla="+- 0 5023 4962"/>
                  <a:gd name="T19" fmla="*/ 5023 h 75"/>
                  <a:gd name="T20" fmla="+- 0 1336 1314"/>
                  <a:gd name="T21" fmla="*/ T20 w 78"/>
                  <a:gd name="T22" fmla="+- 0 5037 4962"/>
                  <a:gd name="T23" fmla="*/ 5037 h 75"/>
                  <a:gd name="T24" fmla="+- 0 1364 1314"/>
                  <a:gd name="T25" fmla="*/ T24 w 78"/>
                  <a:gd name="T26" fmla="+- 0 5036 4962"/>
                  <a:gd name="T27" fmla="*/ 5036 h 75"/>
                  <a:gd name="T28" fmla="+- 0 1383 1314"/>
                  <a:gd name="T29" fmla="*/ T28 w 78"/>
                  <a:gd name="T30" fmla="+- 0 5027 4962"/>
                  <a:gd name="T31" fmla="*/ 5027 h 75"/>
                  <a:gd name="T32" fmla="+- 0 1392 1314"/>
                  <a:gd name="T33" fmla="*/ T32 w 78"/>
                  <a:gd name="T34" fmla="+- 0 5012 4962"/>
                  <a:gd name="T35" fmla="*/ 5012 h 75"/>
                  <a:gd name="T36" fmla="+- 0 1388 1314"/>
                  <a:gd name="T37" fmla="*/ T36 w 78"/>
                  <a:gd name="T38" fmla="+- 0 4986 4962"/>
                  <a:gd name="T39" fmla="*/ 4986 h 75"/>
                  <a:gd name="T40" fmla="+- 0 1376 1314"/>
                  <a:gd name="T41" fmla="*/ T40 w 78"/>
                  <a:gd name="T42" fmla="+- 0 4970 4962"/>
                  <a:gd name="T43" fmla="*/ 4970 h 75"/>
                  <a:gd name="T44" fmla="+- 0 1358 1314"/>
                  <a:gd name="T45" fmla="*/ T44 w 78"/>
                  <a:gd name="T46" fmla="+- 0 4962 4962"/>
                  <a:gd name="T47" fmla="*/ 4962 h 7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</a:cxnLst>
                <a:rect l="0" t="0" r="r" b="b"/>
                <a:pathLst>
                  <a:path w="78" h="75">
                    <a:moveTo>
                      <a:pt x="44" y="0"/>
                    </a:moveTo>
                    <a:lnTo>
                      <a:pt x="21" y="6"/>
                    </a:lnTo>
                    <a:lnTo>
                      <a:pt x="5" y="20"/>
                    </a:lnTo>
                    <a:lnTo>
                      <a:pt x="0" y="40"/>
                    </a:lnTo>
                    <a:lnTo>
                      <a:pt x="6" y="61"/>
                    </a:lnTo>
                    <a:lnTo>
                      <a:pt x="22" y="75"/>
                    </a:lnTo>
                    <a:lnTo>
                      <a:pt x="50" y="74"/>
                    </a:lnTo>
                    <a:lnTo>
                      <a:pt x="69" y="65"/>
                    </a:lnTo>
                    <a:lnTo>
                      <a:pt x="78" y="50"/>
                    </a:lnTo>
                    <a:lnTo>
                      <a:pt x="74" y="24"/>
                    </a:lnTo>
                    <a:lnTo>
                      <a:pt x="62" y="8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14" name="Group 13"/>
            <p:cNvGrpSpPr>
              <a:grpSpLocks/>
            </p:cNvGrpSpPr>
            <p:nvPr/>
          </p:nvGrpSpPr>
          <p:grpSpPr bwMode="auto">
            <a:xfrm>
              <a:off x="4107" y="2998"/>
              <a:ext cx="2" cy="387"/>
              <a:chOff x="4107" y="2998"/>
              <a:chExt cx="2" cy="387"/>
            </a:xfrm>
          </p:grpSpPr>
          <p:sp>
            <p:nvSpPr>
              <p:cNvPr id="169" name="Freeform 168"/>
              <p:cNvSpPr>
                <a:spLocks/>
              </p:cNvSpPr>
              <p:nvPr/>
            </p:nvSpPr>
            <p:spPr bwMode="auto">
              <a:xfrm>
                <a:off x="4107" y="2998"/>
                <a:ext cx="2" cy="387"/>
              </a:xfrm>
              <a:custGeom>
                <a:avLst/>
                <a:gdLst>
                  <a:gd name="T0" fmla="+- 0 3384 2998"/>
                  <a:gd name="T1" fmla="*/ 3384 h 387"/>
                  <a:gd name="T2" fmla="+- 0 2998 2998"/>
                  <a:gd name="T3" fmla="*/ 2998 h 387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387">
                    <a:moveTo>
                      <a:pt x="0" y="386"/>
                    </a:moveTo>
                    <a:lnTo>
                      <a:pt x="0" y="0"/>
                    </a:lnTo>
                  </a:path>
                </a:pathLst>
              </a:custGeom>
              <a:noFill/>
              <a:ln w="6668">
                <a:solidFill>
                  <a:srgbClr val="54616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15" name="Group 14"/>
            <p:cNvGrpSpPr>
              <a:grpSpLocks/>
            </p:cNvGrpSpPr>
            <p:nvPr/>
          </p:nvGrpSpPr>
          <p:grpSpPr bwMode="auto">
            <a:xfrm>
              <a:off x="4069" y="2965"/>
              <a:ext cx="78" cy="75"/>
              <a:chOff x="4069" y="2965"/>
              <a:chExt cx="78" cy="75"/>
            </a:xfrm>
          </p:grpSpPr>
          <p:sp>
            <p:nvSpPr>
              <p:cNvPr id="168" name="Freeform 167"/>
              <p:cNvSpPr>
                <a:spLocks/>
              </p:cNvSpPr>
              <p:nvPr/>
            </p:nvSpPr>
            <p:spPr bwMode="auto">
              <a:xfrm>
                <a:off x="4069" y="2965"/>
                <a:ext cx="78" cy="75"/>
              </a:xfrm>
              <a:custGeom>
                <a:avLst/>
                <a:gdLst>
                  <a:gd name="T0" fmla="+- 0 4125 4069"/>
                  <a:gd name="T1" fmla="*/ T0 w 78"/>
                  <a:gd name="T2" fmla="+- 0 2965 2965"/>
                  <a:gd name="T3" fmla="*/ 2965 h 75"/>
                  <a:gd name="T4" fmla="+- 0 4097 4069"/>
                  <a:gd name="T5" fmla="*/ T4 w 78"/>
                  <a:gd name="T6" fmla="+- 0 2966 2965"/>
                  <a:gd name="T7" fmla="*/ 2966 h 75"/>
                  <a:gd name="T8" fmla="+- 0 4079 4069"/>
                  <a:gd name="T9" fmla="*/ T8 w 78"/>
                  <a:gd name="T10" fmla="+- 0 2975 2965"/>
                  <a:gd name="T11" fmla="*/ 2975 h 75"/>
                  <a:gd name="T12" fmla="+- 0 4069 4069"/>
                  <a:gd name="T13" fmla="*/ T12 w 78"/>
                  <a:gd name="T14" fmla="+- 0 2990 2965"/>
                  <a:gd name="T15" fmla="*/ 2990 h 75"/>
                  <a:gd name="T16" fmla="+- 0 4073 4069"/>
                  <a:gd name="T17" fmla="*/ T16 w 78"/>
                  <a:gd name="T18" fmla="+- 0 3016 2965"/>
                  <a:gd name="T19" fmla="*/ 3016 h 75"/>
                  <a:gd name="T20" fmla="+- 0 4085 4069"/>
                  <a:gd name="T21" fmla="*/ T20 w 78"/>
                  <a:gd name="T22" fmla="+- 0 3032 2965"/>
                  <a:gd name="T23" fmla="*/ 3032 h 75"/>
                  <a:gd name="T24" fmla="+- 0 4103 4069"/>
                  <a:gd name="T25" fmla="*/ T24 w 78"/>
                  <a:gd name="T26" fmla="+- 0 3039 2965"/>
                  <a:gd name="T27" fmla="*/ 3039 h 75"/>
                  <a:gd name="T28" fmla="+- 0 4126 4069"/>
                  <a:gd name="T29" fmla="*/ T28 w 78"/>
                  <a:gd name="T30" fmla="+- 0 3034 2965"/>
                  <a:gd name="T31" fmla="*/ 3034 h 75"/>
                  <a:gd name="T32" fmla="+- 0 4142 4069"/>
                  <a:gd name="T33" fmla="*/ T32 w 78"/>
                  <a:gd name="T34" fmla="+- 0 3020 2965"/>
                  <a:gd name="T35" fmla="*/ 3020 h 75"/>
                  <a:gd name="T36" fmla="+- 0 4147 4069"/>
                  <a:gd name="T37" fmla="*/ T36 w 78"/>
                  <a:gd name="T38" fmla="+- 0 3000 2965"/>
                  <a:gd name="T39" fmla="*/ 3000 h 75"/>
                  <a:gd name="T40" fmla="+- 0 4141 4069"/>
                  <a:gd name="T41" fmla="*/ T40 w 78"/>
                  <a:gd name="T42" fmla="+- 0 2979 2965"/>
                  <a:gd name="T43" fmla="*/ 2979 h 75"/>
                  <a:gd name="T44" fmla="+- 0 4125 4069"/>
                  <a:gd name="T45" fmla="*/ T44 w 78"/>
                  <a:gd name="T46" fmla="+- 0 2965 2965"/>
                  <a:gd name="T47" fmla="*/ 2965 h 7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</a:cxnLst>
                <a:rect l="0" t="0" r="r" b="b"/>
                <a:pathLst>
                  <a:path w="78" h="75">
                    <a:moveTo>
                      <a:pt x="56" y="0"/>
                    </a:moveTo>
                    <a:lnTo>
                      <a:pt x="28" y="1"/>
                    </a:lnTo>
                    <a:lnTo>
                      <a:pt x="10" y="10"/>
                    </a:lnTo>
                    <a:lnTo>
                      <a:pt x="0" y="25"/>
                    </a:lnTo>
                    <a:lnTo>
                      <a:pt x="4" y="51"/>
                    </a:lnTo>
                    <a:lnTo>
                      <a:pt x="16" y="67"/>
                    </a:lnTo>
                    <a:lnTo>
                      <a:pt x="34" y="74"/>
                    </a:lnTo>
                    <a:lnTo>
                      <a:pt x="57" y="69"/>
                    </a:lnTo>
                    <a:lnTo>
                      <a:pt x="73" y="55"/>
                    </a:lnTo>
                    <a:lnTo>
                      <a:pt x="78" y="35"/>
                    </a:lnTo>
                    <a:lnTo>
                      <a:pt x="72" y="14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16" name="Group 15"/>
            <p:cNvGrpSpPr>
              <a:grpSpLocks/>
            </p:cNvGrpSpPr>
            <p:nvPr/>
          </p:nvGrpSpPr>
          <p:grpSpPr bwMode="auto">
            <a:xfrm>
              <a:off x="5389" y="2998"/>
              <a:ext cx="2" cy="387"/>
              <a:chOff x="5389" y="2998"/>
              <a:chExt cx="2" cy="387"/>
            </a:xfrm>
          </p:grpSpPr>
          <p:sp>
            <p:nvSpPr>
              <p:cNvPr id="167" name="Freeform 166"/>
              <p:cNvSpPr>
                <a:spLocks/>
              </p:cNvSpPr>
              <p:nvPr/>
            </p:nvSpPr>
            <p:spPr bwMode="auto">
              <a:xfrm>
                <a:off x="5389" y="2998"/>
                <a:ext cx="2" cy="387"/>
              </a:xfrm>
              <a:custGeom>
                <a:avLst/>
                <a:gdLst>
                  <a:gd name="T0" fmla="+- 0 3384 2998"/>
                  <a:gd name="T1" fmla="*/ 3384 h 387"/>
                  <a:gd name="T2" fmla="+- 0 2998 2998"/>
                  <a:gd name="T3" fmla="*/ 2998 h 387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387">
                    <a:moveTo>
                      <a:pt x="0" y="386"/>
                    </a:moveTo>
                    <a:lnTo>
                      <a:pt x="0" y="0"/>
                    </a:lnTo>
                  </a:path>
                </a:pathLst>
              </a:custGeom>
              <a:noFill/>
              <a:ln w="6668">
                <a:solidFill>
                  <a:srgbClr val="54616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17" name="Group 16"/>
            <p:cNvGrpSpPr>
              <a:grpSpLocks/>
            </p:cNvGrpSpPr>
            <p:nvPr/>
          </p:nvGrpSpPr>
          <p:grpSpPr bwMode="auto">
            <a:xfrm>
              <a:off x="5350" y="2965"/>
              <a:ext cx="78" cy="75"/>
              <a:chOff x="5350" y="2965"/>
              <a:chExt cx="78" cy="75"/>
            </a:xfrm>
          </p:grpSpPr>
          <p:sp>
            <p:nvSpPr>
              <p:cNvPr id="166" name="Freeform 165"/>
              <p:cNvSpPr>
                <a:spLocks/>
              </p:cNvSpPr>
              <p:nvPr/>
            </p:nvSpPr>
            <p:spPr bwMode="auto">
              <a:xfrm>
                <a:off x="5350" y="2965"/>
                <a:ext cx="78" cy="75"/>
              </a:xfrm>
              <a:custGeom>
                <a:avLst/>
                <a:gdLst>
                  <a:gd name="T0" fmla="+- 0 5406 5350"/>
                  <a:gd name="T1" fmla="*/ T0 w 78"/>
                  <a:gd name="T2" fmla="+- 0 2965 2965"/>
                  <a:gd name="T3" fmla="*/ 2965 h 75"/>
                  <a:gd name="T4" fmla="+- 0 5378 5350"/>
                  <a:gd name="T5" fmla="*/ T4 w 78"/>
                  <a:gd name="T6" fmla="+- 0 2966 2965"/>
                  <a:gd name="T7" fmla="*/ 2966 h 75"/>
                  <a:gd name="T8" fmla="+- 0 5360 5350"/>
                  <a:gd name="T9" fmla="*/ T8 w 78"/>
                  <a:gd name="T10" fmla="+- 0 2975 2965"/>
                  <a:gd name="T11" fmla="*/ 2975 h 75"/>
                  <a:gd name="T12" fmla="+- 0 5350 5350"/>
                  <a:gd name="T13" fmla="*/ T12 w 78"/>
                  <a:gd name="T14" fmla="+- 0 2990 2965"/>
                  <a:gd name="T15" fmla="*/ 2990 h 75"/>
                  <a:gd name="T16" fmla="+- 0 5354 5350"/>
                  <a:gd name="T17" fmla="*/ T16 w 78"/>
                  <a:gd name="T18" fmla="+- 0 3016 2965"/>
                  <a:gd name="T19" fmla="*/ 3016 h 75"/>
                  <a:gd name="T20" fmla="+- 0 5366 5350"/>
                  <a:gd name="T21" fmla="*/ T20 w 78"/>
                  <a:gd name="T22" fmla="+- 0 3032 2965"/>
                  <a:gd name="T23" fmla="*/ 3032 h 75"/>
                  <a:gd name="T24" fmla="+- 0 5384 5350"/>
                  <a:gd name="T25" fmla="*/ T24 w 78"/>
                  <a:gd name="T26" fmla="+- 0 3039 2965"/>
                  <a:gd name="T27" fmla="*/ 3039 h 75"/>
                  <a:gd name="T28" fmla="+- 0 5407 5350"/>
                  <a:gd name="T29" fmla="*/ T28 w 78"/>
                  <a:gd name="T30" fmla="+- 0 3034 2965"/>
                  <a:gd name="T31" fmla="*/ 3034 h 75"/>
                  <a:gd name="T32" fmla="+- 0 5423 5350"/>
                  <a:gd name="T33" fmla="*/ T32 w 78"/>
                  <a:gd name="T34" fmla="+- 0 3020 2965"/>
                  <a:gd name="T35" fmla="*/ 3020 h 75"/>
                  <a:gd name="T36" fmla="+- 0 5428 5350"/>
                  <a:gd name="T37" fmla="*/ T36 w 78"/>
                  <a:gd name="T38" fmla="+- 0 3000 2965"/>
                  <a:gd name="T39" fmla="*/ 3000 h 75"/>
                  <a:gd name="T40" fmla="+- 0 5422 5350"/>
                  <a:gd name="T41" fmla="*/ T40 w 78"/>
                  <a:gd name="T42" fmla="+- 0 2979 2965"/>
                  <a:gd name="T43" fmla="*/ 2979 h 75"/>
                  <a:gd name="T44" fmla="+- 0 5406 5350"/>
                  <a:gd name="T45" fmla="*/ T44 w 78"/>
                  <a:gd name="T46" fmla="+- 0 2965 2965"/>
                  <a:gd name="T47" fmla="*/ 2965 h 7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</a:cxnLst>
                <a:rect l="0" t="0" r="r" b="b"/>
                <a:pathLst>
                  <a:path w="78" h="75">
                    <a:moveTo>
                      <a:pt x="56" y="0"/>
                    </a:moveTo>
                    <a:lnTo>
                      <a:pt x="28" y="1"/>
                    </a:lnTo>
                    <a:lnTo>
                      <a:pt x="10" y="10"/>
                    </a:lnTo>
                    <a:lnTo>
                      <a:pt x="0" y="25"/>
                    </a:lnTo>
                    <a:lnTo>
                      <a:pt x="4" y="51"/>
                    </a:lnTo>
                    <a:lnTo>
                      <a:pt x="16" y="67"/>
                    </a:lnTo>
                    <a:lnTo>
                      <a:pt x="34" y="74"/>
                    </a:lnTo>
                    <a:lnTo>
                      <a:pt x="57" y="69"/>
                    </a:lnTo>
                    <a:lnTo>
                      <a:pt x="73" y="55"/>
                    </a:lnTo>
                    <a:lnTo>
                      <a:pt x="78" y="35"/>
                    </a:lnTo>
                    <a:lnTo>
                      <a:pt x="72" y="14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18" name="Group 17"/>
            <p:cNvGrpSpPr>
              <a:grpSpLocks/>
            </p:cNvGrpSpPr>
            <p:nvPr/>
          </p:nvGrpSpPr>
          <p:grpSpPr bwMode="auto">
            <a:xfrm>
              <a:off x="5777" y="3882"/>
              <a:ext cx="2" cy="387"/>
              <a:chOff x="5777" y="3882"/>
              <a:chExt cx="2" cy="387"/>
            </a:xfrm>
          </p:grpSpPr>
          <p:sp>
            <p:nvSpPr>
              <p:cNvPr id="165" name="Freeform 164"/>
              <p:cNvSpPr>
                <a:spLocks/>
              </p:cNvSpPr>
              <p:nvPr/>
            </p:nvSpPr>
            <p:spPr bwMode="auto">
              <a:xfrm>
                <a:off x="5777" y="3882"/>
                <a:ext cx="2" cy="387"/>
              </a:xfrm>
              <a:custGeom>
                <a:avLst/>
                <a:gdLst>
                  <a:gd name="T0" fmla="+- 0 3882 3882"/>
                  <a:gd name="T1" fmla="*/ 3882 h 387"/>
                  <a:gd name="T2" fmla="+- 0 4268 3882"/>
                  <a:gd name="T3" fmla="*/ 4268 h 387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387">
                    <a:moveTo>
                      <a:pt x="0" y="0"/>
                    </a:moveTo>
                    <a:lnTo>
                      <a:pt x="0" y="386"/>
                    </a:lnTo>
                  </a:path>
                </a:pathLst>
              </a:custGeom>
              <a:noFill/>
              <a:ln w="6668">
                <a:solidFill>
                  <a:srgbClr val="54616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19" name="Group 18"/>
            <p:cNvGrpSpPr>
              <a:grpSpLocks/>
            </p:cNvGrpSpPr>
            <p:nvPr/>
          </p:nvGrpSpPr>
          <p:grpSpPr bwMode="auto">
            <a:xfrm>
              <a:off x="5738" y="4227"/>
              <a:ext cx="78" cy="75"/>
              <a:chOff x="5738" y="4227"/>
              <a:chExt cx="78" cy="75"/>
            </a:xfrm>
          </p:grpSpPr>
          <p:sp>
            <p:nvSpPr>
              <p:cNvPr id="164" name="Freeform 163"/>
              <p:cNvSpPr>
                <a:spLocks/>
              </p:cNvSpPr>
              <p:nvPr/>
            </p:nvSpPr>
            <p:spPr bwMode="auto">
              <a:xfrm>
                <a:off x="5738" y="4227"/>
                <a:ext cx="78" cy="75"/>
              </a:xfrm>
              <a:custGeom>
                <a:avLst/>
                <a:gdLst>
                  <a:gd name="T0" fmla="+- 0 5781 5738"/>
                  <a:gd name="T1" fmla="*/ T0 w 78"/>
                  <a:gd name="T2" fmla="+- 0 4227 4227"/>
                  <a:gd name="T3" fmla="*/ 4227 h 75"/>
                  <a:gd name="T4" fmla="+- 0 5758 5738"/>
                  <a:gd name="T5" fmla="*/ T4 w 78"/>
                  <a:gd name="T6" fmla="+- 0 4232 4227"/>
                  <a:gd name="T7" fmla="*/ 4232 h 75"/>
                  <a:gd name="T8" fmla="+- 0 5743 5738"/>
                  <a:gd name="T9" fmla="*/ T8 w 78"/>
                  <a:gd name="T10" fmla="+- 0 4247 4227"/>
                  <a:gd name="T11" fmla="*/ 4247 h 75"/>
                  <a:gd name="T12" fmla="+- 0 5738 5738"/>
                  <a:gd name="T13" fmla="*/ T12 w 78"/>
                  <a:gd name="T14" fmla="+- 0 4266 4227"/>
                  <a:gd name="T15" fmla="*/ 4266 h 75"/>
                  <a:gd name="T16" fmla="+- 0 5744 5738"/>
                  <a:gd name="T17" fmla="*/ T16 w 78"/>
                  <a:gd name="T18" fmla="+- 0 4287 4227"/>
                  <a:gd name="T19" fmla="*/ 4287 h 75"/>
                  <a:gd name="T20" fmla="+- 0 5760 5738"/>
                  <a:gd name="T21" fmla="*/ T20 w 78"/>
                  <a:gd name="T22" fmla="+- 0 4302 4227"/>
                  <a:gd name="T23" fmla="*/ 4302 h 75"/>
                  <a:gd name="T24" fmla="+- 0 5788 5738"/>
                  <a:gd name="T25" fmla="*/ T24 w 78"/>
                  <a:gd name="T26" fmla="+- 0 4300 4227"/>
                  <a:gd name="T27" fmla="*/ 4300 h 75"/>
                  <a:gd name="T28" fmla="+- 0 5806 5738"/>
                  <a:gd name="T29" fmla="*/ T28 w 78"/>
                  <a:gd name="T30" fmla="+- 0 4291 4227"/>
                  <a:gd name="T31" fmla="*/ 4291 h 75"/>
                  <a:gd name="T32" fmla="+- 0 5815 5738"/>
                  <a:gd name="T33" fmla="*/ T32 w 78"/>
                  <a:gd name="T34" fmla="+- 0 4276 4227"/>
                  <a:gd name="T35" fmla="*/ 4276 h 75"/>
                  <a:gd name="T36" fmla="+- 0 5811 5738"/>
                  <a:gd name="T37" fmla="*/ T36 w 78"/>
                  <a:gd name="T38" fmla="+- 0 4251 4227"/>
                  <a:gd name="T39" fmla="*/ 4251 h 75"/>
                  <a:gd name="T40" fmla="+- 0 5799 5738"/>
                  <a:gd name="T41" fmla="*/ T40 w 78"/>
                  <a:gd name="T42" fmla="+- 0 4234 4227"/>
                  <a:gd name="T43" fmla="*/ 4234 h 75"/>
                  <a:gd name="T44" fmla="+- 0 5781 5738"/>
                  <a:gd name="T45" fmla="*/ T44 w 78"/>
                  <a:gd name="T46" fmla="+- 0 4227 4227"/>
                  <a:gd name="T47" fmla="*/ 4227 h 7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</a:cxnLst>
                <a:rect l="0" t="0" r="r" b="b"/>
                <a:pathLst>
                  <a:path w="78" h="75">
                    <a:moveTo>
                      <a:pt x="43" y="0"/>
                    </a:moveTo>
                    <a:lnTo>
                      <a:pt x="20" y="5"/>
                    </a:lnTo>
                    <a:lnTo>
                      <a:pt x="5" y="20"/>
                    </a:lnTo>
                    <a:lnTo>
                      <a:pt x="0" y="39"/>
                    </a:lnTo>
                    <a:lnTo>
                      <a:pt x="6" y="60"/>
                    </a:lnTo>
                    <a:lnTo>
                      <a:pt x="22" y="75"/>
                    </a:lnTo>
                    <a:lnTo>
                      <a:pt x="50" y="73"/>
                    </a:lnTo>
                    <a:lnTo>
                      <a:pt x="68" y="64"/>
                    </a:lnTo>
                    <a:lnTo>
                      <a:pt x="77" y="49"/>
                    </a:lnTo>
                    <a:lnTo>
                      <a:pt x="73" y="24"/>
                    </a:lnTo>
                    <a:lnTo>
                      <a:pt x="61" y="7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20" name="Group 19"/>
            <p:cNvGrpSpPr>
              <a:grpSpLocks/>
            </p:cNvGrpSpPr>
            <p:nvPr/>
          </p:nvGrpSpPr>
          <p:grpSpPr bwMode="auto">
            <a:xfrm>
              <a:off x="4552" y="3882"/>
              <a:ext cx="2" cy="387"/>
              <a:chOff x="4552" y="3882"/>
              <a:chExt cx="2" cy="387"/>
            </a:xfrm>
          </p:grpSpPr>
          <p:sp>
            <p:nvSpPr>
              <p:cNvPr id="163" name="Freeform 162"/>
              <p:cNvSpPr>
                <a:spLocks/>
              </p:cNvSpPr>
              <p:nvPr/>
            </p:nvSpPr>
            <p:spPr bwMode="auto">
              <a:xfrm>
                <a:off x="4552" y="3882"/>
                <a:ext cx="2" cy="387"/>
              </a:xfrm>
              <a:custGeom>
                <a:avLst/>
                <a:gdLst>
                  <a:gd name="T0" fmla="+- 0 3882 3882"/>
                  <a:gd name="T1" fmla="*/ 3882 h 387"/>
                  <a:gd name="T2" fmla="+- 0 4268 3882"/>
                  <a:gd name="T3" fmla="*/ 4268 h 387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387">
                    <a:moveTo>
                      <a:pt x="0" y="0"/>
                    </a:moveTo>
                    <a:lnTo>
                      <a:pt x="0" y="386"/>
                    </a:lnTo>
                  </a:path>
                </a:pathLst>
              </a:custGeom>
              <a:noFill/>
              <a:ln w="6668">
                <a:solidFill>
                  <a:srgbClr val="54616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21" name="Group 20"/>
            <p:cNvGrpSpPr>
              <a:grpSpLocks/>
            </p:cNvGrpSpPr>
            <p:nvPr/>
          </p:nvGrpSpPr>
          <p:grpSpPr bwMode="auto">
            <a:xfrm>
              <a:off x="4512" y="4227"/>
              <a:ext cx="78" cy="75"/>
              <a:chOff x="4512" y="4227"/>
              <a:chExt cx="78" cy="75"/>
            </a:xfrm>
          </p:grpSpPr>
          <p:sp>
            <p:nvSpPr>
              <p:cNvPr id="162" name="Freeform 161"/>
              <p:cNvSpPr>
                <a:spLocks/>
              </p:cNvSpPr>
              <p:nvPr/>
            </p:nvSpPr>
            <p:spPr bwMode="auto">
              <a:xfrm>
                <a:off x="4512" y="4227"/>
                <a:ext cx="78" cy="75"/>
              </a:xfrm>
              <a:custGeom>
                <a:avLst/>
                <a:gdLst>
                  <a:gd name="T0" fmla="+- 0 4556 4512"/>
                  <a:gd name="T1" fmla="*/ T0 w 78"/>
                  <a:gd name="T2" fmla="+- 0 4227 4227"/>
                  <a:gd name="T3" fmla="*/ 4227 h 75"/>
                  <a:gd name="T4" fmla="+- 0 4533 4512"/>
                  <a:gd name="T5" fmla="*/ T4 w 78"/>
                  <a:gd name="T6" fmla="+- 0 4232 4227"/>
                  <a:gd name="T7" fmla="*/ 4232 h 75"/>
                  <a:gd name="T8" fmla="+- 0 4518 4512"/>
                  <a:gd name="T9" fmla="*/ T8 w 78"/>
                  <a:gd name="T10" fmla="+- 0 4247 4227"/>
                  <a:gd name="T11" fmla="*/ 4247 h 75"/>
                  <a:gd name="T12" fmla="+- 0 4512 4512"/>
                  <a:gd name="T13" fmla="*/ T12 w 78"/>
                  <a:gd name="T14" fmla="+- 0 4266 4227"/>
                  <a:gd name="T15" fmla="*/ 4266 h 75"/>
                  <a:gd name="T16" fmla="+- 0 4519 4512"/>
                  <a:gd name="T17" fmla="*/ T16 w 78"/>
                  <a:gd name="T18" fmla="+- 0 4287 4227"/>
                  <a:gd name="T19" fmla="*/ 4287 h 75"/>
                  <a:gd name="T20" fmla="+- 0 4535 4512"/>
                  <a:gd name="T21" fmla="*/ T20 w 78"/>
                  <a:gd name="T22" fmla="+- 0 4302 4227"/>
                  <a:gd name="T23" fmla="*/ 4302 h 75"/>
                  <a:gd name="T24" fmla="+- 0 4562 4512"/>
                  <a:gd name="T25" fmla="*/ T24 w 78"/>
                  <a:gd name="T26" fmla="+- 0 4300 4227"/>
                  <a:gd name="T27" fmla="*/ 4300 h 75"/>
                  <a:gd name="T28" fmla="+- 0 4581 4512"/>
                  <a:gd name="T29" fmla="*/ T28 w 78"/>
                  <a:gd name="T30" fmla="+- 0 4291 4227"/>
                  <a:gd name="T31" fmla="*/ 4291 h 75"/>
                  <a:gd name="T32" fmla="+- 0 4590 4512"/>
                  <a:gd name="T33" fmla="*/ T32 w 78"/>
                  <a:gd name="T34" fmla="+- 0 4276 4227"/>
                  <a:gd name="T35" fmla="*/ 4276 h 75"/>
                  <a:gd name="T36" fmla="+- 0 4586 4512"/>
                  <a:gd name="T37" fmla="*/ T36 w 78"/>
                  <a:gd name="T38" fmla="+- 0 4251 4227"/>
                  <a:gd name="T39" fmla="*/ 4251 h 75"/>
                  <a:gd name="T40" fmla="+- 0 4574 4512"/>
                  <a:gd name="T41" fmla="*/ T40 w 78"/>
                  <a:gd name="T42" fmla="+- 0 4234 4227"/>
                  <a:gd name="T43" fmla="*/ 4234 h 75"/>
                  <a:gd name="T44" fmla="+- 0 4556 4512"/>
                  <a:gd name="T45" fmla="*/ T44 w 78"/>
                  <a:gd name="T46" fmla="+- 0 4227 4227"/>
                  <a:gd name="T47" fmla="*/ 4227 h 7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</a:cxnLst>
                <a:rect l="0" t="0" r="r" b="b"/>
                <a:pathLst>
                  <a:path w="78" h="75">
                    <a:moveTo>
                      <a:pt x="44" y="0"/>
                    </a:moveTo>
                    <a:lnTo>
                      <a:pt x="21" y="5"/>
                    </a:lnTo>
                    <a:lnTo>
                      <a:pt x="6" y="20"/>
                    </a:lnTo>
                    <a:lnTo>
                      <a:pt x="0" y="39"/>
                    </a:lnTo>
                    <a:lnTo>
                      <a:pt x="7" y="60"/>
                    </a:lnTo>
                    <a:lnTo>
                      <a:pt x="23" y="75"/>
                    </a:lnTo>
                    <a:lnTo>
                      <a:pt x="50" y="73"/>
                    </a:lnTo>
                    <a:lnTo>
                      <a:pt x="69" y="64"/>
                    </a:lnTo>
                    <a:lnTo>
                      <a:pt x="78" y="49"/>
                    </a:lnTo>
                    <a:lnTo>
                      <a:pt x="74" y="24"/>
                    </a:lnTo>
                    <a:lnTo>
                      <a:pt x="62" y="7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22" name="Group 21"/>
            <p:cNvGrpSpPr>
              <a:grpSpLocks/>
            </p:cNvGrpSpPr>
            <p:nvPr/>
          </p:nvGrpSpPr>
          <p:grpSpPr bwMode="auto">
            <a:xfrm>
              <a:off x="2586" y="6630"/>
              <a:ext cx="2090" cy="327"/>
              <a:chOff x="2586" y="6630"/>
              <a:chExt cx="2090" cy="327"/>
            </a:xfrm>
          </p:grpSpPr>
          <p:sp>
            <p:nvSpPr>
              <p:cNvPr id="161" name="Freeform 160"/>
              <p:cNvSpPr>
                <a:spLocks/>
              </p:cNvSpPr>
              <p:nvPr/>
            </p:nvSpPr>
            <p:spPr bwMode="auto">
              <a:xfrm>
                <a:off x="2586" y="6630"/>
                <a:ext cx="2090" cy="327"/>
              </a:xfrm>
              <a:custGeom>
                <a:avLst/>
                <a:gdLst>
                  <a:gd name="T0" fmla="+- 0 3631 2586"/>
                  <a:gd name="T1" fmla="*/ T0 w 2090"/>
                  <a:gd name="T2" fmla="+- 0 6630 6630"/>
                  <a:gd name="T3" fmla="*/ 6630 h 327"/>
                  <a:gd name="T4" fmla="+- 0 3546 2586"/>
                  <a:gd name="T5" fmla="*/ T4 w 2090"/>
                  <a:gd name="T6" fmla="+- 0 6630 6630"/>
                  <a:gd name="T7" fmla="*/ 6630 h 327"/>
                  <a:gd name="T8" fmla="+- 0 3462 2586"/>
                  <a:gd name="T9" fmla="*/ T8 w 2090"/>
                  <a:gd name="T10" fmla="+- 0 6632 6630"/>
                  <a:gd name="T11" fmla="*/ 6632 h 327"/>
                  <a:gd name="T12" fmla="+- 0 3380 2586"/>
                  <a:gd name="T13" fmla="*/ T12 w 2090"/>
                  <a:gd name="T14" fmla="+- 0 6634 6630"/>
                  <a:gd name="T15" fmla="*/ 6634 h 327"/>
                  <a:gd name="T16" fmla="+- 0 3301 2586"/>
                  <a:gd name="T17" fmla="*/ T16 w 2090"/>
                  <a:gd name="T18" fmla="+- 0 6638 6630"/>
                  <a:gd name="T19" fmla="*/ 6638 h 327"/>
                  <a:gd name="T20" fmla="+- 0 3224 2586"/>
                  <a:gd name="T21" fmla="*/ T20 w 2090"/>
                  <a:gd name="T22" fmla="+- 0 6642 6630"/>
                  <a:gd name="T23" fmla="*/ 6642 h 327"/>
                  <a:gd name="T24" fmla="+- 0 3151 2586"/>
                  <a:gd name="T25" fmla="*/ T24 w 2090"/>
                  <a:gd name="T26" fmla="+- 0 6648 6630"/>
                  <a:gd name="T27" fmla="*/ 6648 h 327"/>
                  <a:gd name="T28" fmla="+- 0 3081 2586"/>
                  <a:gd name="T29" fmla="*/ T28 w 2090"/>
                  <a:gd name="T30" fmla="+- 0 6654 6630"/>
                  <a:gd name="T31" fmla="*/ 6654 h 327"/>
                  <a:gd name="T32" fmla="+- 0 3014 2586"/>
                  <a:gd name="T33" fmla="*/ T32 w 2090"/>
                  <a:gd name="T34" fmla="+- 0 6661 6630"/>
                  <a:gd name="T35" fmla="*/ 6661 h 327"/>
                  <a:gd name="T36" fmla="+- 0 2951 2586"/>
                  <a:gd name="T37" fmla="*/ T36 w 2090"/>
                  <a:gd name="T38" fmla="+- 0 6669 6630"/>
                  <a:gd name="T39" fmla="*/ 6669 h 327"/>
                  <a:gd name="T40" fmla="+- 0 2838 2586"/>
                  <a:gd name="T41" fmla="*/ T40 w 2090"/>
                  <a:gd name="T42" fmla="+- 0 6687 6630"/>
                  <a:gd name="T43" fmla="*/ 6687 h 327"/>
                  <a:gd name="T44" fmla="+- 0 2743 2586"/>
                  <a:gd name="T45" fmla="*/ T44 w 2090"/>
                  <a:gd name="T46" fmla="+- 0 6707 6630"/>
                  <a:gd name="T47" fmla="*/ 6707 h 327"/>
                  <a:gd name="T48" fmla="+- 0 2668 2586"/>
                  <a:gd name="T49" fmla="*/ T48 w 2090"/>
                  <a:gd name="T50" fmla="+- 0 6729 6630"/>
                  <a:gd name="T51" fmla="*/ 6729 h 327"/>
                  <a:gd name="T52" fmla="+- 0 2600 2586"/>
                  <a:gd name="T53" fmla="*/ T52 w 2090"/>
                  <a:gd name="T54" fmla="+- 0 6766 6630"/>
                  <a:gd name="T55" fmla="*/ 6766 h 327"/>
                  <a:gd name="T56" fmla="+- 0 2586 2586"/>
                  <a:gd name="T57" fmla="*/ T56 w 2090"/>
                  <a:gd name="T58" fmla="+- 0 6793 6630"/>
                  <a:gd name="T59" fmla="*/ 6793 h 327"/>
                  <a:gd name="T60" fmla="+- 0 2590 2586"/>
                  <a:gd name="T61" fmla="*/ T60 w 2090"/>
                  <a:gd name="T62" fmla="+- 0 6806 6630"/>
                  <a:gd name="T63" fmla="*/ 6806 h 327"/>
                  <a:gd name="T64" fmla="+- 0 2640 2586"/>
                  <a:gd name="T65" fmla="*/ T64 w 2090"/>
                  <a:gd name="T66" fmla="+- 0 6844 6630"/>
                  <a:gd name="T67" fmla="*/ 6844 h 327"/>
                  <a:gd name="T68" fmla="+- 0 2703 2586"/>
                  <a:gd name="T69" fmla="*/ T68 w 2090"/>
                  <a:gd name="T70" fmla="+- 0 6868 6630"/>
                  <a:gd name="T71" fmla="*/ 6868 h 327"/>
                  <a:gd name="T72" fmla="+- 0 2788 2586"/>
                  <a:gd name="T73" fmla="*/ T72 w 2090"/>
                  <a:gd name="T74" fmla="+- 0 6889 6630"/>
                  <a:gd name="T75" fmla="*/ 6889 h 327"/>
                  <a:gd name="T76" fmla="+- 0 2892 2586"/>
                  <a:gd name="T77" fmla="*/ T76 w 2090"/>
                  <a:gd name="T78" fmla="+- 0 6908 6630"/>
                  <a:gd name="T79" fmla="*/ 6908 h 327"/>
                  <a:gd name="T80" fmla="+- 0 3014 2586"/>
                  <a:gd name="T81" fmla="*/ T80 w 2090"/>
                  <a:gd name="T82" fmla="+- 0 6925 6630"/>
                  <a:gd name="T83" fmla="*/ 6925 h 327"/>
                  <a:gd name="T84" fmla="+- 0 3081 2586"/>
                  <a:gd name="T85" fmla="*/ T84 w 2090"/>
                  <a:gd name="T86" fmla="+- 0 6932 6630"/>
                  <a:gd name="T87" fmla="*/ 6932 h 327"/>
                  <a:gd name="T88" fmla="+- 0 3151 2586"/>
                  <a:gd name="T89" fmla="*/ T88 w 2090"/>
                  <a:gd name="T90" fmla="+- 0 6938 6630"/>
                  <a:gd name="T91" fmla="*/ 6938 h 327"/>
                  <a:gd name="T92" fmla="+- 0 3224 2586"/>
                  <a:gd name="T93" fmla="*/ T92 w 2090"/>
                  <a:gd name="T94" fmla="+- 0 6943 6630"/>
                  <a:gd name="T95" fmla="*/ 6943 h 327"/>
                  <a:gd name="T96" fmla="+- 0 3301 2586"/>
                  <a:gd name="T97" fmla="*/ T96 w 2090"/>
                  <a:gd name="T98" fmla="+- 0 6948 6630"/>
                  <a:gd name="T99" fmla="*/ 6948 h 327"/>
                  <a:gd name="T100" fmla="+- 0 3380 2586"/>
                  <a:gd name="T101" fmla="*/ T100 w 2090"/>
                  <a:gd name="T102" fmla="+- 0 6951 6630"/>
                  <a:gd name="T103" fmla="*/ 6951 h 327"/>
                  <a:gd name="T104" fmla="+- 0 3462 2586"/>
                  <a:gd name="T105" fmla="*/ T104 w 2090"/>
                  <a:gd name="T106" fmla="+- 0 6954 6630"/>
                  <a:gd name="T107" fmla="*/ 6954 h 327"/>
                  <a:gd name="T108" fmla="+- 0 3546 2586"/>
                  <a:gd name="T109" fmla="*/ T108 w 2090"/>
                  <a:gd name="T110" fmla="+- 0 6955 6630"/>
                  <a:gd name="T111" fmla="*/ 6955 h 327"/>
                  <a:gd name="T112" fmla="+- 0 3631 2586"/>
                  <a:gd name="T113" fmla="*/ T112 w 2090"/>
                  <a:gd name="T114" fmla="+- 0 6956 6630"/>
                  <a:gd name="T115" fmla="*/ 6956 h 327"/>
                  <a:gd name="T116" fmla="+- 0 3717 2586"/>
                  <a:gd name="T117" fmla="*/ T116 w 2090"/>
                  <a:gd name="T118" fmla="+- 0 6955 6630"/>
                  <a:gd name="T119" fmla="*/ 6955 h 327"/>
                  <a:gd name="T120" fmla="+- 0 3801 2586"/>
                  <a:gd name="T121" fmla="*/ T120 w 2090"/>
                  <a:gd name="T122" fmla="+- 0 6954 6630"/>
                  <a:gd name="T123" fmla="*/ 6954 h 327"/>
                  <a:gd name="T124" fmla="+- 0 3882 2586"/>
                  <a:gd name="T125" fmla="*/ T124 w 2090"/>
                  <a:gd name="T126" fmla="+- 0 6951 6630"/>
                  <a:gd name="T127" fmla="*/ 6951 h 327"/>
                  <a:gd name="T128" fmla="+- 0 3962 2586"/>
                  <a:gd name="T129" fmla="*/ T128 w 2090"/>
                  <a:gd name="T130" fmla="+- 0 6948 6630"/>
                  <a:gd name="T131" fmla="*/ 6948 h 327"/>
                  <a:gd name="T132" fmla="+- 0 4038 2586"/>
                  <a:gd name="T133" fmla="*/ T132 w 2090"/>
                  <a:gd name="T134" fmla="+- 0 6943 6630"/>
                  <a:gd name="T135" fmla="*/ 6943 h 327"/>
                  <a:gd name="T136" fmla="+- 0 4111 2586"/>
                  <a:gd name="T137" fmla="*/ T136 w 2090"/>
                  <a:gd name="T138" fmla="+- 0 6938 6630"/>
                  <a:gd name="T139" fmla="*/ 6938 h 327"/>
                  <a:gd name="T140" fmla="+- 0 4182 2586"/>
                  <a:gd name="T141" fmla="*/ T140 w 2090"/>
                  <a:gd name="T142" fmla="+- 0 6932 6630"/>
                  <a:gd name="T143" fmla="*/ 6932 h 327"/>
                  <a:gd name="T144" fmla="+- 0 4248 2586"/>
                  <a:gd name="T145" fmla="*/ T144 w 2090"/>
                  <a:gd name="T146" fmla="+- 0 6925 6630"/>
                  <a:gd name="T147" fmla="*/ 6925 h 327"/>
                  <a:gd name="T148" fmla="+- 0 4311 2586"/>
                  <a:gd name="T149" fmla="*/ T148 w 2090"/>
                  <a:gd name="T150" fmla="+- 0 6917 6630"/>
                  <a:gd name="T151" fmla="*/ 6917 h 327"/>
                  <a:gd name="T152" fmla="+- 0 4425 2586"/>
                  <a:gd name="T153" fmla="*/ T152 w 2090"/>
                  <a:gd name="T154" fmla="+- 0 6899 6630"/>
                  <a:gd name="T155" fmla="*/ 6899 h 327"/>
                  <a:gd name="T156" fmla="+- 0 4520 2586"/>
                  <a:gd name="T157" fmla="*/ T156 w 2090"/>
                  <a:gd name="T158" fmla="+- 0 6879 6630"/>
                  <a:gd name="T159" fmla="*/ 6879 h 327"/>
                  <a:gd name="T160" fmla="+- 0 4594 2586"/>
                  <a:gd name="T161" fmla="*/ T160 w 2090"/>
                  <a:gd name="T162" fmla="+- 0 6856 6630"/>
                  <a:gd name="T163" fmla="*/ 6856 h 327"/>
                  <a:gd name="T164" fmla="+- 0 4662 2586"/>
                  <a:gd name="T165" fmla="*/ T164 w 2090"/>
                  <a:gd name="T166" fmla="+- 0 6819 6630"/>
                  <a:gd name="T167" fmla="*/ 6819 h 327"/>
                  <a:gd name="T168" fmla="+- 0 4676 2586"/>
                  <a:gd name="T169" fmla="*/ T168 w 2090"/>
                  <a:gd name="T170" fmla="+- 0 6793 6630"/>
                  <a:gd name="T171" fmla="*/ 6793 h 327"/>
                  <a:gd name="T172" fmla="+- 0 4673 2586"/>
                  <a:gd name="T173" fmla="*/ T172 w 2090"/>
                  <a:gd name="T174" fmla="+- 0 6779 6630"/>
                  <a:gd name="T175" fmla="*/ 6779 h 327"/>
                  <a:gd name="T176" fmla="+- 0 4623 2586"/>
                  <a:gd name="T177" fmla="*/ T176 w 2090"/>
                  <a:gd name="T178" fmla="+- 0 6741 6630"/>
                  <a:gd name="T179" fmla="*/ 6741 h 327"/>
                  <a:gd name="T180" fmla="+- 0 4560 2586"/>
                  <a:gd name="T181" fmla="*/ T180 w 2090"/>
                  <a:gd name="T182" fmla="+- 0 6718 6630"/>
                  <a:gd name="T183" fmla="*/ 6718 h 327"/>
                  <a:gd name="T184" fmla="+- 0 4475 2586"/>
                  <a:gd name="T185" fmla="*/ T184 w 2090"/>
                  <a:gd name="T186" fmla="+- 0 6696 6630"/>
                  <a:gd name="T187" fmla="*/ 6696 h 327"/>
                  <a:gd name="T188" fmla="+- 0 4370 2586"/>
                  <a:gd name="T189" fmla="*/ T188 w 2090"/>
                  <a:gd name="T190" fmla="+- 0 6677 6630"/>
                  <a:gd name="T191" fmla="*/ 6677 h 327"/>
                  <a:gd name="T192" fmla="+- 0 4248 2586"/>
                  <a:gd name="T193" fmla="*/ T192 w 2090"/>
                  <a:gd name="T194" fmla="+- 0 6661 6630"/>
                  <a:gd name="T195" fmla="*/ 6661 h 327"/>
                  <a:gd name="T196" fmla="+- 0 4182 2586"/>
                  <a:gd name="T197" fmla="*/ T196 w 2090"/>
                  <a:gd name="T198" fmla="+- 0 6654 6630"/>
                  <a:gd name="T199" fmla="*/ 6654 h 327"/>
                  <a:gd name="T200" fmla="+- 0 4111 2586"/>
                  <a:gd name="T201" fmla="*/ T200 w 2090"/>
                  <a:gd name="T202" fmla="+- 0 6648 6630"/>
                  <a:gd name="T203" fmla="*/ 6648 h 327"/>
                  <a:gd name="T204" fmla="+- 0 4038 2586"/>
                  <a:gd name="T205" fmla="*/ T204 w 2090"/>
                  <a:gd name="T206" fmla="+- 0 6642 6630"/>
                  <a:gd name="T207" fmla="*/ 6642 h 327"/>
                  <a:gd name="T208" fmla="+- 0 3962 2586"/>
                  <a:gd name="T209" fmla="*/ T208 w 2090"/>
                  <a:gd name="T210" fmla="+- 0 6638 6630"/>
                  <a:gd name="T211" fmla="*/ 6638 h 327"/>
                  <a:gd name="T212" fmla="+- 0 3882 2586"/>
                  <a:gd name="T213" fmla="*/ T212 w 2090"/>
                  <a:gd name="T214" fmla="+- 0 6634 6630"/>
                  <a:gd name="T215" fmla="*/ 6634 h 327"/>
                  <a:gd name="T216" fmla="+- 0 3801 2586"/>
                  <a:gd name="T217" fmla="*/ T216 w 2090"/>
                  <a:gd name="T218" fmla="+- 0 6632 6630"/>
                  <a:gd name="T219" fmla="*/ 6632 h 327"/>
                  <a:gd name="T220" fmla="+- 0 3717 2586"/>
                  <a:gd name="T221" fmla="*/ T220 w 2090"/>
                  <a:gd name="T222" fmla="+- 0 6630 6630"/>
                  <a:gd name="T223" fmla="*/ 6630 h 327"/>
                  <a:gd name="T224" fmla="+- 0 3631 2586"/>
                  <a:gd name="T225" fmla="*/ T224 w 2090"/>
                  <a:gd name="T226" fmla="+- 0 6630 6630"/>
                  <a:gd name="T227" fmla="*/ 6630 h 32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  <a:cxn ang="0">
                    <a:pos x="T177" y="T179"/>
                  </a:cxn>
                  <a:cxn ang="0">
                    <a:pos x="T181" y="T183"/>
                  </a:cxn>
                  <a:cxn ang="0">
                    <a:pos x="T185" y="T187"/>
                  </a:cxn>
                  <a:cxn ang="0">
                    <a:pos x="T189" y="T191"/>
                  </a:cxn>
                  <a:cxn ang="0">
                    <a:pos x="T193" y="T195"/>
                  </a:cxn>
                  <a:cxn ang="0">
                    <a:pos x="T197" y="T199"/>
                  </a:cxn>
                  <a:cxn ang="0">
                    <a:pos x="T201" y="T203"/>
                  </a:cxn>
                  <a:cxn ang="0">
                    <a:pos x="T205" y="T207"/>
                  </a:cxn>
                  <a:cxn ang="0">
                    <a:pos x="T209" y="T211"/>
                  </a:cxn>
                  <a:cxn ang="0">
                    <a:pos x="T213" y="T215"/>
                  </a:cxn>
                  <a:cxn ang="0">
                    <a:pos x="T217" y="T219"/>
                  </a:cxn>
                  <a:cxn ang="0">
                    <a:pos x="T221" y="T223"/>
                  </a:cxn>
                  <a:cxn ang="0">
                    <a:pos x="T225" y="T227"/>
                  </a:cxn>
                </a:cxnLst>
                <a:rect l="0" t="0" r="r" b="b"/>
                <a:pathLst>
                  <a:path w="2090" h="327">
                    <a:moveTo>
                      <a:pt x="1045" y="0"/>
                    </a:moveTo>
                    <a:lnTo>
                      <a:pt x="960" y="0"/>
                    </a:lnTo>
                    <a:lnTo>
                      <a:pt x="876" y="2"/>
                    </a:lnTo>
                    <a:lnTo>
                      <a:pt x="794" y="4"/>
                    </a:lnTo>
                    <a:lnTo>
                      <a:pt x="715" y="8"/>
                    </a:lnTo>
                    <a:lnTo>
                      <a:pt x="638" y="12"/>
                    </a:lnTo>
                    <a:lnTo>
                      <a:pt x="565" y="18"/>
                    </a:lnTo>
                    <a:lnTo>
                      <a:pt x="495" y="24"/>
                    </a:lnTo>
                    <a:lnTo>
                      <a:pt x="428" y="31"/>
                    </a:lnTo>
                    <a:lnTo>
                      <a:pt x="365" y="39"/>
                    </a:lnTo>
                    <a:lnTo>
                      <a:pt x="252" y="57"/>
                    </a:lnTo>
                    <a:lnTo>
                      <a:pt x="157" y="77"/>
                    </a:lnTo>
                    <a:lnTo>
                      <a:pt x="82" y="99"/>
                    </a:lnTo>
                    <a:lnTo>
                      <a:pt x="14" y="136"/>
                    </a:lnTo>
                    <a:lnTo>
                      <a:pt x="0" y="163"/>
                    </a:lnTo>
                    <a:lnTo>
                      <a:pt x="4" y="176"/>
                    </a:lnTo>
                    <a:lnTo>
                      <a:pt x="54" y="214"/>
                    </a:lnTo>
                    <a:lnTo>
                      <a:pt x="117" y="238"/>
                    </a:lnTo>
                    <a:lnTo>
                      <a:pt x="202" y="259"/>
                    </a:lnTo>
                    <a:lnTo>
                      <a:pt x="306" y="278"/>
                    </a:lnTo>
                    <a:lnTo>
                      <a:pt x="428" y="295"/>
                    </a:lnTo>
                    <a:lnTo>
                      <a:pt x="495" y="302"/>
                    </a:lnTo>
                    <a:lnTo>
                      <a:pt x="565" y="308"/>
                    </a:lnTo>
                    <a:lnTo>
                      <a:pt x="638" y="313"/>
                    </a:lnTo>
                    <a:lnTo>
                      <a:pt x="715" y="318"/>
                    </a:lnTo>
                    <a:lnTo>
                      <a:pt x="794" y="321"/>
                    </a:lnTo>
                    <a:lnTo>
                      <a:pt x="876" y="324"/>
                    </a:lnTo>
                    <a:lnTo>
                      <a:pt x="960" y="325"/>
                    </a:lnTo>
                    <a:lnTo>
                      <a:pt x="1045" y="326"/>
                    </a:lnTo>
                    <a:lnTo>
                      <a:pt x="1131" y="325"/>
                    </a:lnTo>
                    <a:lnTo>
                      <a:pt x="1215" y="324"/>
                    </a:lnTo>
                    <a:lnTo>
                      <a:pt x="1296" y="321"/>
                    </a:lnTo>
                    <a:lnTo>
                      <a:pt x="1376" y="318"/>
                    </a:lnTo>
                    <a:lnTo>
                      <a:pt x="1452" y="313"/>
                    </a:lnTo>
                    <a:lnTo>
                      <a:pt x="1525" y="308"/>
                    </a:lnTo>
                    <a:lnTo>
                      <a:pt x="1596" y="302"/>
                    </a:lnTo>
                    <a:lnTo>
                      <a:pt x="1662" y="295"/>
                    </a:lnTo>
                    <a:lnTo>
                      <a:pt x="1725" y="287"/>
                    </a:lnTo>
                    <a:lnTo>
                      <a:pt x="1839" y="269"/>
                    </a:lnTo>
                    <a:lnTo>
                      <a:pt x="1934" y="249"/>
                    </a:lnTo>
                    <a:lnTo>
                      <a:pt x="2008" y="226"/>
                    </a:lnTo>
                    <a:lnTo>
                      <a:pt x="2076" y="189"/>
                    </a:lnTo>
                    <a:lnTo>
                      <a:pt x="2090" y="163"/>
                    </a:lnTo>
                    <a:lnTo>
                      <a:pt x="2087" y="149"/>
                    </a:lnTo>
                    <a:lnTo>
                      <a:pt x="2037" y="111"/>
                    </a:lnTo>
                    <a:lnTo>
                      <a:pt x="1974" y="88"/>
                    </a:lnTo>
                    <a:lnTo>
                      <a:pt x="1889" y="66"/>
                    </a:lnTo>
                    <a:lnTo>
                      <a:pt x="1784" y="47"/>
                    </a:lnTo>
                    <a:lnTo>
                      <a:pt x="1662" y="31"/>
                    </a:lnTo>
                    <a:lnTo>
                      <a:pt x="1596" y="24"/>
                    </a:lnTo>
                    <a:lnTo>
                      <a:pt x="1525" y="18"/>
                    </a:lnTo>
                    <a:lnTo>
                      <a:pt x="1452" y="12"/>
                    </a:lnTo>
                    <a:lnTo>
                      <a:pt x="1376" y="8"/>
                    </a:lnTo>
                    <a:lnTo>
                      <a:pt x="1296" y="4"/>
                    </a:lnTo>
                    <a:lnTo>
                      <a:pt x="1215" y="2"/>
                    </a:lnTo>
                    <a:lnTo>
                      <a:pt x="1131" y="0"/>
                    </a:lnTo>
                    <a:lnTo>
                      <a:pt x="1045" y="0"/>
                    </a:lnTo>
                    <a:close/>
                  </a:path>
                </a:pathLst>
              </a:custGeom>
              <a:solidFill>
                <a:srgbClr val="DADA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23" name="Group 22"/>
            <p:cNvGrpSpPr>
              <a:grpSpLocks/>
            </p:cNvGrpSpPr>
            <p:nvPr/>
          </p:nvGrpSpPr>
          <p:grpSpPr bwMode="auto">
            <a:xfrm>
              <a:off x="3563" y="3236"/>
              <a:ext cx="137" cy="3553"/>
              <a:chOff x="3563" y="3236"/>
              <a:chExt cx="137" cy="3553"/>
            </a:xfrm>
          </p:grpSpPr>
          <p:sp>
            <p:nvSpPr>
              <p:cNvPr id="160" name="Freeform 159"/>
              <p:cNvSpPr>
                <a:spLocks/>
              </p:cNvSpPr>
              <p:nvPr/>
            </p:nvSpPr>
            <p:spPr bwMode="auto">
              <a:xfrm>
                <a:off x="3563" y="3236"/>
                <a:ext cx="137" cy="3553"/>
              </a:xfrm>
              <a:custGeom>
                <a:avLst/>
                <a:gdLst>
                  <a:gd name="T0" fmla="+- 0 3699 3563"/>
                  <a:gd name="T1" fmla="*/ T0 w 137"/>
                  <a:gd name="T2" fmla="+- 0 6789 3236"/>
                  <a:gd name="T3" fmla="*/ 6789 h 3553"/>
                  <a:gd name="T4" fmla="+- 0 3563 3563"/>
                  <a:gd name="T5" fmla="*/ T4 w 137"/>
                  <a:gd name="T6" fmla="+- 0 6789 3236"/>
                  <a:gd name="T7" fmla="*/ 6789 h 3553"/>
                  <a:gd name="T8" fmla="+- 0 3563 3563"/>
                  <a:gd name="T9" fmla="*/ T8 w 137"/>
                  <a:gd name="T10" fmla="+- 0 3236 3236"/>
                  <a:gd name="T11" fmla="*/ 3236 h 3553"/>
                  <a:gd name="T12" fmla="+- 0 3699 3563"/>
                  <a:gd name="T13" fmla="*/ T12 w 137"/>
                  <a:gd name="T14" fmla="+- 0 3236 3236"/>
                  <a:gd name="T15" fmla="*/ 3236 h 3553"/>
                  <a:gd name="T16" fmla="+- 0 3699 3563"/>
                  <a:gd name="T17" fmla="*/ T16 w 137"/>
                  <a:gd name="T18" fmla="+- 0 6789 3236"/>
                  <a:gd name="T19" fmla="*/ 6789 h 35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137" h="3553">
                    <a:moveTo>
                      <a:pt x="136" y="3553"/>
                    </a:moveTo>
                    <a:lnTo>
                      <a:pt x="0" y="3553"/>
                    </a:lnTo>
                    <a:lnTo>
                      <a:pt x="0" y="0"/>
                    </a:lnTo>
                    <a:lnTo>
                      <a:pt x="136" y="0"/>
                    </a:lnTo>
                    <a:lnTo>
                      <a:pt x="136" y="3553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24" name="Group 23"/>
            <p:cNvGrpSpPr>
              <a:grpSpLocks/>
            </p:cNvGrpSpPr>
            <p:nvPr/>
          </p:nvGrpSpPr>
          <p:grpSpPr bwMode="auto">
            <a:xfrm>
              <a:off x="527" y="4063"/>
              <a:ext cx="3309" cy="574"/>
              <a:chOff x="527" y="4063"/>
              <a:chExt cx="3309" cy="574"/>
            </a:xfrm>
          </p:grpSpPr>
          <p:sp>
            <p:nvSpPr>
              <p:cNvPr id="159" name="Freeform 158"/>
              <p:cNvSpPr>
                <a:spLocks/>
              </p:cNvSpPr>
              <p:nvPr/>
            </p:nvSpPr>
            <p:spPr bwMode="auto">
              <a:xfrm>
                <a:off x="527" y="4063"/>
                <a:ext cx="3309" cy="574"/>
              </a:xfrm>
              <a:custGeom>
                <a:avLst/>
                <a:gdLst>
                  <a:gd name="T0" fmla="+- 0 3836 527"/>
                  <a:gd name="T1" fmla="*/ T0 w 3309"/>
                  <a:gd name="T2" fmla="+- 0 4063 4063"/>
                  <a:gd name="T3" fmla="*/ 4063 h 574"/>
                  <a:gd name="T4" fmla="+- 0 737 527"/>
                  <a:gd name="T5" fmla="*/ T4 w 3309"/>
                  <a:gd name="T6" fmla="+- 0 4063 4063"/>
                  <a:gd name="T7" fmla="*/ 4063 h 574"/>
                  <a:gd name="T8" fmla="+- 0 527 527"/>
                  <a:gd name="T9" fmla="*/ T8 w 3309"/>
                  <a:gd name="T10" fmla="+- 0 4336 4063"/>
                  <a:gd name="T11" fmla="*/ 4336 h 574"/>
                  <a:gd name="T12" fmla="+- 0 737 527"/>
                  <a:gd name="T13" fmla="*/ T12 w 3309"/>
                  <a:gd name="T14" fmla="+- 0 4636 4063"/>
                  <a:gd name="T15" fmla="*/ 4636 h 574"/>
                  <a:gd name="T16" fmla="+- 0 3836 527"/>
                  <a:gd name="T17" fmla="*/ T16 w 3309"/>
                  <a:gd name="T18" fmla="+- 0 4636 4063"/>
                  <a:gd name="T19" fmla="*/ 4636 h 574"/>
                  <a:gd name="T20" fmla="+- 0 3836 527"/>
                  <a:gd name="T21" fmla="*/ T20 w 3309"/>
                  <a:gd name="T22" fmla="+- 0 4063 4063"/>
                  <a:gd name="T23" fmla="*/ 4063 h 57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</a:cxnLst>
                <a:rect l="0" t="0" r="r" b="b"/>
                <a:pathLst>
                  <a:path w="3309" h="574">
                    <a:moveTo>
                      <a:pt x="3309" y="0"/>
                    </a:moveTo>
                    <a:lnTo>
                      <a:pt x="210" y="0"/>
                    </a:lnTo>
                    <a:lnTo>
                      <a:pt x="0" y="273"/>
                    </a:lnTo>
                    <a:lnTo>
                      <a:pt x="210" y="573"/>
                    </a:lnTo>
                    <a:lnTo>
                      <a:pt x="3309" y="573"/>
                    </a:lnTo>
                    <a:lnTo>
                      <a:pt x="3309" y="0"/>
                    </a:lnTo>
                    <a:close/>
                  </a:path>
                </a:pathLst>
              </a:custGeom>
              <a:solidFill>
                <a:srgbClr val="3B5A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25" name="Group 24"/>
            <p:cNvGrpSpPr>
              <a:grpSpLocks/>
            </p:cNvGrpSpPr>
            <p:nvPr/>
          </p:nvGrpSpPr>
          <p:grpSpPr bwMode="auto">
            <a:xfrm>
              <a:off x="3489" y="2156"/>
              <a:ext cx="4741" cy="2954"/>
              <a:chOff x="3489" y="2156"/>
              <a:chExt cx="4741" cy="2954"/>
            </a:xfrm>
          </p:grpSpPr>
          <p:sp>
            <p:nvSpPr>
              <p:cNvPr id="157" name="Freeform 156"/>
              <p:cNvSpPr>
                <a:spLocks/>
              </p:cNvSpPr>
              <p:nvPr/>
            </p:nvSpPr>
            <p:spPr bwMode="auto">
              <a:xfrm>
                <a:off x="3489" y="3327"/>
                <a:ext cx="3309" cy="574"/>
              </a:xfrm>
              <a:custGeom>
                <a:avLst/>
                <a:gdLst>
                  <a:gd name="T0" fmla="+- 0 6588 3489"/>
                  <a:gd name="T1" fmla="*/ T0 w 3309"/>
                  <a:gd name="T2" fmla="+- 0 3327 3327"/>
                  <a:gd name="T3" fmla="*/ 3327 h 574"/>
                  <a:gd name="T4" fmla="+- 0 3489 3489"/>
                  <a:gd name="T5" fmla="*/ T4 w 3309"/>
                  <a:gd name="T6" fmla="+- 0 3327 3327"/>
                  <a:gd name="T7" fmla="*/ 3327 h 574"/>
                  <a:gd name="T8" fmla="+- 0 3489 3489"/>
                  <a:gd name="T9" fmla="*/ T8 w 3309"/>
                  <a:gd name="T10" fmla="+- 0 3901 3327"/>
                  <a:gd name="T11" fmla="*/ 3901 h 574"/>
                  <a:gd name="T12" fmla="+- 0 6588 3489"/>
                  <a:gd name="T13" fmla="*/ T12 w 3309"/>
                  <a:gd name="T14" fmla="+- 0 3901 3327"/>
                  <a:gd name="T15" fmla="*/ 3901 h 574"/>
                  <a:gd name="T16" fmla="+- 0 6798 3489"/>
                  <a:gd name="T17" fmla="*/ T16 w 3309"/>
                  <a:gd name="T18" fmla="+- 0 3628 3327"/>
                  <a:gd name="T19" fmla="*/ 3628 h 574"/>
                  <a:gd name="T20" fmla="+- 0 6588 3489"/>
                  <a:gd name="T21" fmla="*/ T20 w 3309"/>
                  <a:gd name="T22" fmla="+- 0 3327 3327"/>
                  <a:gd name="T23" fmla="*/ 3327 h 57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</a:cxnLst>
                <a:rect l="0" t="0" r="r" b="b"/>
                <a:pathLst>
                  <a:path w="3309" h="574">
                    <a:moveTo>
                      <a:pt x="3099" y="0"/>
                    </a:moveTo>
                    <a:lnTo>
                      <a:pt x="0" y="0"/>
                    </a:lnTo>
                    <a:lnTo>
                      <a:pt x="0" y="574"/>
                    </a:lnTo>
                    <a:lnTo>
                      <a:pt x="3099" y="574"/>
                    </a:lnTo>
                    <a:lnTo>
                      <a:pt x="3309" y="301"/>
                    </a:lnTo>
                    <a:lnTo>
                      <a:pt x="3099" y="0"/>
                    </a:lnTo>
                    <a:close/>
                  </a:path>
                </a:pathLst>
              </a:custGeom>
              <a:solidFill>
                <a:srgbClr val="3B5A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pic>
            <p:nvPicPr>
              <p:cNvPr id="158" name="Picture 157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77" y="2156"/>
                <a:ext cx="1753" cy="29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6" name="Group 25"/>
            <p:cNvGrpSpPr>
              <a:grpSpLocks/>
            </p:cNvGrpSpPr>
            <p:nvPr/>
          </p:nvGrpSpPr>
          <p:grpSpPr bwMode="auto">
            <a:xfrm>
              <a:off x="2304" y="5172"/>
              <a:ext cx="273" cy="273"/>
              <a:chOff x="2304" y="5172"/>
              <a:chExt cx="273" cy="273"/>
            </a:xfrm>
          </p:grpSpPr>
          <p:sp>
            <p:nvSpPr>
              <p:cNvPr id="151" name="Freeform 150"/>
              <p:cNvSpPr>
                <a:spLocks/>
              </p:cNvSpPr>
              <p:nvPr/>
            </p:nvSpPr>
            <p:spPr bwMode="auto">
              <a:xfrm>
                <a:off x="2304" y="5172"/>
                <a:ext cx="273" cy="273"/>
              </a:xfrm>
              <a:custGeom>
                <a:avLst/>
                <a:gdLst>
                  <a:gd name="T0" fmla="+- 0 2543 2304"/>
                  <a:gd name="T1" fmla="*/ T0 w 273"/>
                  <a:gd name="T2" fmla="+- 0 5398 5172"/>
                  <a:gd name="T3" fmla="*/ 5398 h 273"/>
                  <a:gd name="T4" fmla="+- 0 2385 2304"/>
                  <a:gd name="T5" fmla="*/ T4 w 273"/>
                  <a:gd name="T6" fmla="+- 0 5398 5172"/>
                  <a:gd name="T7" fmla="*/ 5398 h 273"/>
                  <a:gd name="T8" fmla="+- 0 2394 2304"/>
                  <a:gd name="T9" fmla="*/ T8 w 273"/>
                  <a:gd name="T10" fmla="+- 0 5404 5172"/>
                  <a:gd name="T11" fmla="*/ 5404 h 273"/>
                  <a:gd name="T12" fmla="+- 0 2405 2304"/>
                  <a:gd name="T13" fmla="*/ T12 w 273"/>
                  <a:gd name="T14" fmla="+- 0 5409 5172"/>
                  <a:gd name="T15" fmla="*/ 5409 h 273"/>
                  <a:gd name="T16" fmla="+- 0 2416 2304"/>
                  <a:gd name="T17" fmla="*/ T16 w 273"/>
                  <a:gd name="T18" fmla="+- 0 5411 5172"/>
                  <a:gd name="T19" fmla="*/ 5411 h 273"/>
                  <a:gd name="T20" fmla="+- 0 2417 2304"/>
                  <a:gd name="T21" fmla="*/ T20 w 273"/>
                  <a:gd name="T22" fmla="+- 0 5422 5172"/>
                  <a:gd name="T23" fmla="*/ 5422 h 273"/>
                  <a:gd name="T24" fmla="+- 0 2418 2304"/>
                  <a:gd name="T25" fmla="*/ T24 w 273"/>
                  <a:gd name="T26" fmla="+- 0 5434 5172"/>
                  <a:gd name="T27" fmla="*/ 5434 h 273"/>
                  <a:gd name="T28" fmla="+- 0 2419 2304"/>
                  <a:gd name="T29" fmla="*/ T28 w 273"/>
                  <a:gd name="T30" fmla="+- 0 5445 5172"/>
                  <a:gd name="T31" fmla="*/ 5445 h 273"/>
                  <a:gd name="T32" fmla="+- 0 2462 2304"/>
                  <a:gd name="T33" fmla="*/ T32 w 273"/>
                  <a:gd name="T34" fmla="+- 0 5445 5172"/>
                  <a:gd name="T35" fmla="*/ 5445 h 273"/>
                  <a:gd name="T36" fmla="+- 0 2463 2304"/>
                  <a:gd name="T37" fmla="*/ T36 w 273"/>
                  <a:gd name="T38" fmla="+- 0 5434 5172"/>
                  <a:gd name="T39" fmla="*/ 5434 h 273"/>
                  <a:gd name="T40" fmla="+- 0 2464 2304"/>
                  <a:gd name="T41" fmla="*/ T40 w 273"/>
                  <a:gd name="T42" fmla="+- 0 5422 5172"/>
                  <a:gd name="T43" fmla="*/ 5422 h 273"/>
                  <a:gd name="T44" fmla="+- 0 2465 2304"/>
                  <a:gd name="T45" fmla="*/ T44 w 273"/>
                  <a:gd name="T46" fmla="+- 0 5411 5172"/>
                  <a:gd name="T47" fmla="*/ 5411 h 273"/>
                  <a:gd name="T48" fmla="+- 0 2477 2304"/>
                  <a:gd name="T49" fmla="*/ T48 w 273"/>
                  <a:gd name="T50" fmla="+- 0 5409 5172"/>
                  <a:gd name="T51" fmla="*/ 5409 h 273"/>
                  <a:gd name="T52" fmla="+- 0 2487 2304"/>
                  <a:gd name="T53" fmla="*/ T52 w 273"/>
                  <a:gd name="T54" fmla="+- 0 5404 5172"/>
                  <a:gd name="T55" fmla="*/ 5404 h 273"/>
                  <a:gd name="T56" fmla="+- 0 2496 2304"/>
                  <a:gd name="T57" fmla="*/ T56 w 273"/>
                  <a:gd name="T58" fmla="+- 0 5398 5172"/>
                  <a:gd name="T59" fmla="*/ 5398 h 273"/>
                  <a:gd name="T60" fmla="+- 0 2543 2304"/>
                  <a:gd name="T61" fmla="*/ T60 w 273"/>
                  <a:gd name="T62" fmla="+- 0 5398 5172"/>
                  <a:gd name="T63" fmla="*/ 5398 h 27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</a:cxnLst>
                <a:rect l="0" t="0" r="r" b="b"/>
                <a:pathLst>
                  <a:path w="273" h="273">
                    <a:moveTo>
                      <a:pt x="239" y="226"/>
                    </a:moveTo>
                    <a:lnTo>
                      <a:pt x="81" y="226"/>
                    </a:lnTo>
                    <a:lnTo>
                      <a:pt x="90" y="232"/>
                    </a:lnTo>
                    <a:lnTo>
                      <a:pt x="101" y="237"/>
                    </a:lnTo>
                    <a:lnTo>
                      <a:pt x="112" y="239"/>
                    </a:lnTo>
                    <a:lnTo>
                      <a:pt x="113" y="250"/>
                    </a:lnTo>
                    <a:lnTo>
                      <a:pt x="114" y="262"/>
                    </a:lnTo>
                    <a:lnTo>
                      <a:pt x="115" y="273"/>
                    </a:lnTo>
                    <a:lnTo>
                      <a:pt x="158" y="273"/>
                    </a:lnTo>
                    <a:lnTo>
                      <a:pt x="159" y="262"/>
                    </a:lnTo>
                    <a:lnTo>
                      <a:pt x="160" y="250"/>
                    </a:lnTo>
                    <a:lnTo>
                      <a:pt x="161" y="239"/>
                    </a:lnTo>
                    <a:lnTo>
                      <a:pt x="173" y="237"/>
                    </a:lnTo>
                    <a:lnTo>
                      <a:pt x="183" y="232"/>
                    </a:lnTo>
                    <a:lnTo>
                      <a:pt x="192" y="226"/>
                    </a:lnTo>
                    <a:lnTo>
                      <a:pt x="239" y="226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52" name="Freeform 151"/>
              <p:cNvSpPr>
                <a:spLocks/>
              </p:cNvSpPr>
              <p:nvPr/>
            </p:nvSpPr>
            <p:spPr bwMode="auto">
              <a:xfrm>
                <a:off x="2304" y="5172"/>
                <a:ext cx="273" cy="273"/>
              </a:xfrm>
              <a:custGeom>
                <a:avLst/>
                <a:gdLst>
                  <a:gd name="T0" fmla="+- 0 2543 2304"/>
                  <a:gd name="T1" fmla="*/ T0 w 273"/>
                  <a:gd name="T2" fmla="+- 0 5398 5172"/>
                  <a:gd name="T3" fmla="*/ 5398 h 273"/>
                  <a:gd name="T4" fmla="+- 0 2496 2304"/>
                  <a:gd name="T5" fmla="*/ T4 w 273"/>
                  <a:gd name="T6" fmla="+- 0 5398 5172"/>
                  <a:gd name="T7" fmla="*/ 5398 h 273"/>
                  <a:gd name="T8" fmla="+- 0 2505 2304"/>
                  <a:gd name="T9" fmla="*/ T8 w 273"/>
                  <a:gd name="T10" fmla="+- 0 5405 5172"/>
                  <a:gd name="T11" fmla="*/ 5405 h 273"/>
                  <a:gd name="T12" fmla="+- 0 2513 2304"/>
                  <a:gd name="T13" fmla="*/ T12 w 273"/>
                  <a:gd name="T14" fmla="+- 0 5412 5172"/>
                  <a:gd name="T15" fmla="*/ 5412 h 273"/>
                  <a:gd name="T16" fmla="+- 0 2522 2304"/>
                  <a:gd name="T17" fmla="*/ T16 w 273"/>
                  <a:gd name="T18" fmla="+- 0 5419 5172"/>
                  <a:gd name="T19" fmla="*/ 5419 h 273"/>
                  <a:gd name="T20" fmla="+- 0 2543 2304"/>
                  <a:gd name="T21" fmla="*/ T20 w 273"/>
                  <a:gd name="T22" fmla="+- 0 5398 5172"/>
                  <a:gd name="T23" fmla="*/ 5398 h 27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</a:cxnLst>
                <a:rect l="0" t="0" r="r" b="b"/>
                <a:pathLst>
                  <a:path w="273" h="273">
                    <a:moveTo>
                      <a:pt x="239" y="226"/>
                    </a:moveTo>
                    <a:lnTo>
                      <a:pt x="192" y="226"/>
                    </a:lnTo>
                    <a:lnTo>
                      <a:pt x="201" y="233"/>
                    </a:lnTo>
                    <a:lnTo>
                      <a:pt x="209" y="240"/>
                    </a:lnTo>
                    <a:lnTo>
                      <a:pt x="218" y="247"/>
                    </a:lnTo>
                    <a:lnTo>
                      <a:pt x="239" y="226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53" name="Freeform 152"/>
              <p:cNvSpPr>
                <a:spLocks/>
              </p:cNvSpPr>
              <p:nvPr/>
            </p:nvSpPr>
            <p:spPr bwMode="auto">
              <a:xfrm>
                <a:off x="2304" y="5172"/>
                <a:ext cx="273" cy="273"/>
              </a:xfrm>
              <a:custGeom>
                <a:avLst/>
                <a:gdLst>
                  <a:gd name="T0" fmla="+- 0 2360 2304"/>
                  <a:gd name="T1" fmla="*/ T0 w 273"/>
                  <a:gd name="T2" fmla="+- 0 5197 5172"/>
                  <a:gd name="T3" fmla="*/ 5197 h 273"/>
                  <a:gd name="T4" fmla="+- 0 2332 2304"/>
                  <a:gd name="T5" fmla="*/ T4 w 273"/>
                  <a:gd name="T6" fmla="+- 0 5226 5172"/>
                  <a:gd name="T7" fmla="*/ 5226 h 273"/>
                  <a:gd name="T8" fmla="+- 0 2337 2304"/>
                  <a:gd name="T9" fmla="*/ T8 w 273"/>
                  <a:gd name="T10" fmla="+- 0 5236 5172"/>
                  <a:gd name="T11" fmla="*/ 5236 h 273"/>
                  <a:gd name="T12" fmla="+- 0 2344 2304"/>
                  <a:gd name="T13" fmla="*/ T12 w 273"/>
                  <a:gd name="T14" fmla="+- 0 5244 5172"/>
                  <a:gd name="T15" fmla="*/ 5244 h 273"/>
                  <a:gd name="T16" fmla="+- 0 2351 2304"/>
                  <a:gd name="T17" fmla="*/ T16 w 273"/>
                  <a:gd name="T18" fmla="+- 0 5253 5172"/>
                  <a:gd name="T19" fmla="*/ 5253 h 273"/>
                  <a:gd name="T20" fmla="+- 0 2345 2304"/>
                  <a:gd name="T21" fmla="*/ T20 w 273"/>
                  <a:gd name="T22" fmla="+- 0 5262 5172"/>
                  <a:gd name="T23" fmla="*/ 5262 h 273"/>
                  <a:gd name="T24" fmla="+- 0 2340 2304"/>
                  <a:gd name="T25" fmla="*/ T24 w 273"/>
                  <a:gd name="T26" fmla="+- 0 5273 5172"/>
                  <a:gd name="T27" fmla="*/ 5273 h 273"/>
                  <a:gd name="T28" fmla="+- 0 2338 2304"/>
                  <a:gd name="T29" fmla="*/ T28 w 273"/>
                  <a:gd name="T30" fmla="+- 0 5284 5172"/>
                  <a:gd name="T31" fmla="*/ 5284 h 273"/>
                  <a:gd name="T32" fmla="+- 0 2336 2304"/>
                  <a:gd name="T33" fmla="*/ T32 w 273"/>
                  <a:gd name="T34" fmla="+- 0 5284 5172"/>
                  <a:gd name="T35" fmla="*/ 5284 h 273"/>
                  <a:gd name="T36" fmla="+- 0 2323 2304"/>
                  <a:gd name="T37" fmla="*/ T36 w 273"/>
                  <a:gd name="T38" fmla="+- 0 5284 5172"/>
                  <a:gd name="T39" fmla="*/ 5284 h 273"/>
                  <a:gd name="T40" fmla="+- 0 2313 2304"/>
                  <a:gd name="T41" fmla="*/ T40 w 273"/>
                  <a:gd name="T42" fmla="+- 0 5286 5172"/>
                  <a:gd name="T43" fmla="*/ 5286 h 273"/>
                  <a:gd name="T44" fmla="+- 0 2304 2304"/>
                  <a:gd name="T45" fmla="*/ T44 w 273"/>
                  <a:gd name="T46" fmla="+- 0 5287 5172"/>
                  <a:gd name="T47" fmla="*/ 5287 h 273"/>
                  <a:gd name="T48" fmla="+- 0 2304 2304"/>
                  <a:gd name="T49" fmla="*/ T48 w 273"/>
                  <a:gd name="T50" fmla="+- 0 5329 5172"/>
                  <a:gd name="T51" fmla="*/ 5329 h 273"/>
                  <a:gd name="T52" fmla="+- 0 2327 2304"/>
                  <a:gd name="T53" fmla="*/ T52 w 273"/>
                  <a:gd name="T54" fmla="+- 0 5332 5172"/>
                  <a:gd name="T55" fmla="*/ 5332 h 273"/>
                  <a:gd name="T56" fmla="+- 0 2338 2304"/>
                  <a:gd name="T57" fmla="*/ T56 w 273"/>
                  <a:gd name="T58" fmla="+- 0 5333 5172"/>
                  <a:gd name="T59" fmla="*/ 5333 h 273"/>
                  <a:gd name="T60" fmla="+- 0 2340 2304"/>
                  <a:gd name="T61" fmla="*/ T60 w 273"/>
                  <a:gd name="T62" fmla="+- 0 5344 5172"/>
                  <a:gd name="T63" fmla="*/ 5344 h 273"/>
                  <a:gd name="T64" fmla="+- 0 2345 2304"/>
                  <a:gd name="T65" fmla="*/ T64 w 273"/>
                  <a:gd name="T66" fmla="+- 0 5355 5172"/>
                  <a:gd name="T67" fmla="*/ 5355 h 273"/>
                  <a:gd name="T68" fmla="+- 0 2351 2304"/>
                  <a:gd name="T69" fmla="*/ T68 w 273"/>
                  <a:gd name="T70" fmla="+- 0 5364 5172"/>
                  <a:gd name="T71" fmla="*/ 5364 h 273"/>
                  <a:gd name="T72" fmla="+- 0 2344 2304"/>
                  <a:gd name="T73" fmla="*/ T72 w 273"/>
                  <a:gd name="T74" fmla="+- 0 5372 5172"/>
                  <a:gd name="T75" fmla="*/ 5372 h 273"/>
                  <a:gd name="T76" fmla="+- 0 2337 2304"/>
                  <a:gd name="T77" fmla="*/ T76 w 273"/>
                  <a:gd name="T78" fmla="+- 0 5381 5172"/>
                  <a:gd name="T79" fmla="*/ 5381 h 273"/>
                  <a:gd name="T80" fmla="+- 0 2330 2304"/>
                  <a:gd name="T81" fmla="*/ T80 w 273"/>
                  <a:gd name="T82" fmla="+- 0 5389 5172"/>
                  <a:gd name="T83" fmla="*/ 5389 h 273"/>
                  <a:gd name="T84" fmla="+- 0 2358 2304"/>
                  <a:gd name="T85" fmla="*/ T84 w 273"/>
                  <a:gd name="T86" fmla="+- 0 5418 5172"/>
                  <a:gd name="T87" fmla="*/ 5418 h 273"/>
                  <a:gd name="T88" fmla="+- 0 2368 2304"/>
                  <a:gd name="T89" fmla="*/ T88 w 273"/>
                  <a:gd name="T90" fmla="+- 0 5412 5172"/>
                  <a:gd name="T91" fmla="*/ 5412 h 273"/>
                  <a:gd name="T92" fmla="+- 0 2377 2304"/>
                  <a:gd name="T93" fmla="*/ T92 w 273"/>
                  <a:gd name="T94" fmla="+- 0 5405 5172"/>
                  <a:gd name="T95" fmla="*/ 5405 h 273"/>
                  <a:gd name="T96" fmla="+- 0 2385 2304"/>
                  <a:gd name="T97" fmla="*/ T96 w 273"/>
                  <a:gd name="T98" fmla="+- 0 5398 5172"/>
                  <a:gd name="T99" fmla="*/ 5398 h 273"/>
                  <a:gd name="T100" fmla="+- 0 2543 2304"/>
                  <a:gd name="T101" fmla="*/ T100 w 273"/>
                  <a:gd name="T102" fmla="+- 0 5398 5172"/>
                  <a:gd name="T103" fmla="*/ 5398 h 273"/>
                  <a:gd name="T104" fmla="+- 0 2550 2304"/>
                  <a:gd name="T105" fmla="*/ T104 w 273"/>
                  <a:gd name="T106" fmla="+- 0 5391 5172"/>
                  <a:gd name="T107" fmla="*/ 5391 h 273"/>
                  <a:gd name="T108" fmla="+- 0 2545 2304"/>
                  <a:gd name="T109" fmla="*/ T108 w 273"/>
                  <a:gd name="T110" fmla="+- 0 5381 5172"/>
                  <a:gd name="T111" fmla="*/ 5381 h 273"/>
                  <a:gd name="T112" fmla="+- 0 2538 2304"/>
                  <a:gd name="T113" fmla="*/ T112 w 273"/>
                  <a:gd name="T114" fmla="+- 0 5372 5172"/>
                  <a:gd name="T115" fmla="*/ 5372 h 273"/>
                  <a:gd name="T116" fmla="+- 0 2534 2304"/>
                  <a:gd name="T117" fmla="*/ T116 w 273"/>
                  <a:gd name="T118" fmla="+- 0 5367 5172"/>
                  <a:gd name="T119" fmla="*/ 5367 h 273"/>
                  <a:gd name="T120" fmla="+- 0 2440 2304"/>
                  <a:gd name="T121" fmla="*/ T120 w 273"/>
                  <a:gd name="T122" fmla="+- 0 5367 5172"/>
                  <a:gd name="T123" fmla="*/ 5367 h 273"/>
                  <a:gd name="T124" fmla="+- 0 2418 2304"/>
                  <a:gd name="T125" fmla="*/ T124 w 273"/>
                  <a:gd name="T126" fmla="+- 0 5363 5172"/>
                  <a:gd name="T127" fmla="*/ 5363 h 273"/>
                  <a:gd name="T128" fmla="+- 0 2400 2304"/>
                  <a:gd name="T129" fmla="*/ T128 w 273"/>
                  <a:gd name="T130" fmla="+- 0 5351 5172"/>
                  <a:gd name="T131" fmla="*/ 5351 h 273"/>
                  <a:gd name="T132" fmla="+- 0 2387 2304"/>
                  <a:gd name="T133" fmla="*/ T132 w 273"/>
                  <a:gd name="T134" fmla="+- 0 5333 5172"/>
                  <a:gd name="T135" fmla="*/ 5333 h 273"/>
                  <a:gd name="T136" fmla="+- 0 2382 2304"/>
                  <a:gd name="T137" fmla="*/ T136 w 273"/>
                  <a:gd name="T138" fmla="+- 0 5312 5172"/>
                  <a:gd name="T139" fmla="*/ 5312 h 273"/>
                  <a:gd name="T140" fmla="+- 0 2382 2304"/>
                  <a:gd name="T141" fmla="*/ T140 w 273"/>
                  <a:gd name="T142" fmla="+- 0 5303 5172"/>
                  <a:gd name="T143" fmla="*/ 5303 h 273"/>
                  <a:gd name="T144" fmla="+- 0 2388 2304"/>
                  <a:gd name="T145" fmla="*/ T144 w 273"/>
                  <a:gd name="T146" fmla="+- 0 5282 5172"/>
                  <a:gd name="T147" fmla="*/ 5282 h 273"/>
                  <a:gd name="T148" fmla="+- 0 2401 2304"/>
                  <a:gd name="T149" fmla="*/ T148 w 273"/>
                  <a:gd name="T150" fmla="+- 0 5265 5172"/>
                  <a:gd name="T151" fmla="*/ 5265 h 273"/>
                  <a:gd name="T152" fmla="+- 0 2419 2304"/>
                  <a:gd name="T153" fmla="*/ T152 w 273"/>
                  <a:gd name="T154" fmla="+- 0 5253 5172"/>
                  <a:gd name="T155" fmla="*/ 5253 h 273"/>
                  <a:gd name="T156" fmla="+- 0 2439 2304"/>
                  <a:gd name="T157" fmla="*/ T156 w 273"/>
                  <a:gd name="T158" fmla="+- 0 5249 5172"/>
                  <a:gd name="T159" fmla="*/ 5249 h 273"/>
                  <a:gd name="T160" fmla="+- 0 2533 2304"/>
                  <a:gd name="T161" fmla="*/ T160 w 273"/>
                  <a:gd name="T162" fmla="+- 0 5249 5172"/>
                  <a:gd name="T163" fmla="*/ 5249 h 273"/>
                  <a:gd name="T164" fmla="+- 0 2538 2304"/>
                  <a:gd name="T165" fmla="*/ T164 w 273"/>
                  <a:gd name="T166" fmla="+- 0 5244 5172"/>
                  <a:gd name="T167" fmla="*/ 5244 h 273"/>
                  <a:gd name="T168" fmla="+- 0 2545 2304"/>
                  <a:gd name="T169" fmla="*/ T168 w 273"/>
                  <a:gd name="T170" fmla="+- 0 5236 5172"/>
                  <a:gd name="T171" fmla="*/ 5236 h 273"/>
                  <a:gd name="T172" fmla="+- 0 2552 2304"/>
                  <a:gd name="T173" fmla="*/ T172 w 273"/>
                  <a:gd name="T174" fmla="+- 0 5227 5172"/>
                  <a:gd name="T175" fmla="*/ 5227 h 273"/>
                  <a:gd name="T176" fmla="+- 0 2543 2304"/>
                  <a:gd name="T177" fmla="*/ T176 w 273"/>
                  <a:gd name="T178" fmla="+- 0 5218 5172"/>
                  <a:gd name="T179" fmla="*/ 5218 h 273"/>
                  <a:gd name="T180" fmla="+- 0 2385 2304"/>
                  <a:gd name="T181" fmla="*/ T180 w 273"/>
                  <a:gd name="T182" fmla="+- 0 5218 5172"/>
                  <a:gd name="T183" fmla="*/ 5218 h 273"/>
                  <a:gd name="T184" fmla="+- 0 2377 2304"/>
                  <a:gd name="T185" fmla="*/ T184 w 273"/>
                  <a:gd name="T186" fmla="+- 0 5211 5172"/>
                  <a:gd name="T187" fmla="*/ 5211 h 273"/>
                  <a:gd name="T188" fmla="+- 0 2368 2304"/>
                  <a:gd name="T189" fmla="*/ T188 w 273"/>
                  <a:gd name="T190" fmla="+- 0 5204 5172"/>
                  <a:gd name="T191" fmla="*/ 5204 h 273"/>
                  <a:gd name="T192" fmla="+- 0 2360 2304"/>
                  <a:gd name="T193" fmla="*/ T192 w 273"/>
                  <a:gd name="T194" fmla="+- 0 5197 5172"/>
                  <a:gd name="T195" fmla="*/ 5197 h 27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  <a:cxn ang="0">
                    <a:pos x="T177" y="T179"/>
                  </a:cxn>
                  <a:cxn ang="0">
                    <a:pos x="T181" y="T183"/>
                  </a:cxn>
                  <a:cxn ang="0">
                    <a:pos x="T185" y="T187"/>
                  </a:cxn>
                  <a:cxn ang="0">
                    <a:pos x="T189" y="T191"/>
                  </a:cxn>
                  <a:cxn ang="0">
                    <a:pos x="T193" y="T195"/>
                  </a:cxn>
                </a:cxnLst>
                <a:rect l="0" t="0" r="r" b="b"/>
                <a:pathLst>
                  <a:path w="273" h="273">
                    <a:moveTo>
                      <a:pt x="56" y="25"/>
                    </a:moveTo>
                    <a:lnTo>
                      <a:pt x="28" y="54"/>
                    </a:lnTo>
                    <a:lnTo>
                      <a:pt x="33" y="64"/>
                    </a:lnTo>
                    <a:lnTo>
                      <a:pt x="40" y="72"/>
                    </a:lnTo>
                    <a:lnTo>
                      <a:pt x="47" y="81"/>
                    </a:lnTo>
                    <a:lnTo>
                      <a:pt x="41" y="90"/>
                    </a:lnTo>
                    <a:lnTo>
                      <a:pt x="36" y="101"/>
                    </a:lnTo>
                    <a:lnTo>
                      <a:pt x="34" y="112"/>
                    </a:lnTo>
                    <a:lnTo>
                      <a:pt x="32" y="112"/>
                    </a:lnTo>
                    <a:lnTo>
                      <a:pt x="19" y="112"/>
                    </a:lnTo>
                    <a:lnTo>
                      <a:pt x="9" y="114"/>
                    </a:lnTo>
                    <a:lnTo>
                      <a:pt x="0" y="115"/>
                    </a:lnTo>
                    <a:lnTo>
                      <a:pt x="0" y="157"/>
                    </a:lnTo>
                    <a:lnTo>
                      <a:pt x="23" y="160"/>
                    </a:lnTo>
                    <a:lnTo>
                      <a:pt x="34" y="161"/>
                    </a:lnTo>
                    <a:lnTo>
                      <a:pt x="36" y="172"/>
                    </a:lnTo>
                    <a:lnTo>
                      <a:pt x="41" y="183"/>
                    </a:lnTo>
                    <a:lnTo>
                      <a:pt x="47" y="192"/>
                    </a:lnTo>
                    <a:lnTo>
                      <a:pt x="40" y="200"/>
                    </a:lnTo>
                    <a:lnTo>
                      <a:pt x="33" y="209"/>
                    </a:lnTo>
                    <a:lnTo>
                      <a:pt x="26" y="217"/>
                    </a:lnTo>
                    <a:lnTo>
                      <a:pt x="54" y="246"/>
                    </a:lnTo>
                    <a:lnTo>
                      <a:pt x="64" y="240"/>
                    </a:lnTo>
                    <a:lnTo>
                      <a:pt x="73" y="233"/>
                    </a:lnTo>
                    <a:lnTo>
                      <a:pt x="81" y="226"/>
                    </a:lnTo>
                    <a:lnTo>
                      <a:pt x="239" y="226"/>
                    </a:lnTo>
                    <a:lnTo>
                      <a:pt x="246" y="219"/>
                    </a:lnTo>
                    <a:lnTo>
                      <a:pt x="241" y="209"/>
                    </a:lnTo>
                    <a:lnTo>
                      <a:pt x="234" y="200"/>
                    </a:lnTo>
                    <a:lnTo>
                      <a:pt x="230" y="195"/>
                    </a:lnTo>
                    <a:lnTo>
                      <a:pt x="136" y="195"/>
                    </a:lnTo>
                    <a:lnTo>
                      <a:pt x="114" y="191"/>
                    </a:lnTo>
                    <a:lnTo>
                      <a:pt x="96" y="179"/>
                    </a:lnTo>
                    <a:lnTo>
                      <a:pt x="83" y="161"/>
                    </a:lnTo>
                    <a:lnTo>
                      <a:pt x="78" y="140"/>
                    </a:lnTo>
                    <a:lnTo>
                      <a:pt x="78" y="131"/>
                    </a:lnTo>
                    <a:lnTo>
                      <a:pt x="84" y="110"/>
                    </a:lnTo>
                    <a:lnTo>
                      <a:pt x="97" y="93"/>
                    </a:lnTo>
                    <a:lnTo>
                      <a:pt x="115" y="81"/>
                    </a:lnTo>
                    <a:lnTo>
                      <a:pt x="135" y="77"/>
                    </a:lnTo>
                    <a:lnTo>
                      <a:pt x="229" y="77"/>
                    </a:lnTo>
                    <a:lnTo>
                      <a:pt x="234" y="72"/>
                    </a:lnTo>
                    <a:lnTo>
                      <a:pt x="241" y="64"/>
                    </a:lnTo>
                    <a:lnTo>
                      <a:pt x="248" y="55"/>
                    </a:lnTo>
                    <a:lnTo>
                      <a:pt x="239" y="46"/>
                    </a:lnTo>
                    <a:lnTo>
                      <a:pt x="81" y="46"/>
                    </a:lnTo>
                    <a:lnTo>
                      <a:pt x="73" y="39"/>
                    </a:lnTo>
                    <a:lnTo>
                      <a:pt x="64" y="32"/>
                    </a:lnTo>
                    <a:lnTo>
                      <a:pt x="56" y="25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54" name="Freeform 153"/>
              <p:cNvSpPr>
                <a:spLocks/>
              </p:cNvSpPr>
              <p:nvPr/>
            </p:nvSpPr>
            <p:spPr bwMode="auto">
              <a:xfrm>
                <a:off x="2304" y="5172"/>
                <a:ext cx="273" cy="273"/>
              </a:xfrm>
              <a:custGeom>
                <a:avLst/>
                <a:gdLst>
                  <a:gd name="T0" fmla="+- 0 2533 2304"/>
                  <a:gd name="T1" fmla="*/ T0 w 273"/>
                  <a:gd name="T2" fmla="+- 0 5249 5172"/>
                  <a:gd name="T3" fmla="*/ 5249 h 273"/>
                  <a:gd name="T4" fmla="+- 0 2439 2304"/>
                  <a:gd name="T5" fmla="*/ T4 w 273"/>
                  <a:gd name="T6" fmla="+- 0 5249 5172"/>
                  <a:gd name="T7" fmla="*/ 5249 h 273"/>
                  <a:gd name="T8" fmla="+- 0 2445 2304"/>
                  <a:gd name="T9" fmla="*/ T8 w 273"/>
                  <a:gd name="T10" fmla="+- 0 5250 5172"/>
                  <a:gd name="T11" fmla="*/ 5250 h 273"/>
                  <a:gd name="T12" fmla="+- 0 2467 2304"/>
                  <a:gd name="T13" fmla="*/ T12 w 273"/>
                  <a:gd name="T14" fmla="+- 0 5255 5172"/>
                  <a:gd name="T15" fmla="*/ 5255 h 273"/>
                  <a:gd name="T16" fmla="+- 0 2484 2304"/>
                  <a:gd name="T17" fmla="*/ T16 w 273"/>
                  <a:gd name="T18" fmla="+- 0 5268 5172"/>
                  <a:gd name="T19" fmla="*/ 5268 h 273"/>
                  <a:gd name="T20" fmla="+- 0 2495 2304"/>
                  <a:gd name="T21" fmla="*/ T20 w 273"/>
                  <a:gd name="T22" fmla="+- 0 5286 5172"/>
                  <a:gd name="T23" fmla="*/ 5286 h 273"/>
                  <a:gd name="T24" fmla="+- 0 2500 2304"/>
                  <a:gd name="T25" fmla="*/ T24 w 273"/>
                  <a:gd name="T26" fmla="+- 0 5309 5172"/>
                  <a:gd name="T27" fmla="*/ 5309 h 273"/>
                  <a:gd name="T28" fmla="+- 0 2500 2304"/>
                  <a:gd name="T29" fmla="*/ T28 w 273"/>
                  <a:gd name="T30" fmla="+- 0 5309 5172"/>
                  <a:gd name="T31" fmla="*/ 5309 h 273"/>
                  <a:gd name="T32" fmla="+- 0 2465 2304"/>
                  <a:gd name="T33" fmla="*/ T32 w 273"/>
                  <a:gd name="T34" fmla="+- 0 5362 5172"/>
                  <a:gd name="T35" fmla="*/ 5362 h 273"/>
                  <a:gd name="T36" fmla="+- 0 2441 2304"/>
                  <a:gd name="T37" fmla="*/ T36 w 273"/>
                  <a:gd name="T38" fmla="+- 0 5367 5172"/>
                  <a:gd name="T39" fmla="*/ 5367 h 273"/>
                  <a:gd name="T40" fmla="+- 0 2534 2304"/>
                  <a:gd name="T41" fmla="*/ T40 w 273"/>
                  <a:gd name="T42" fmla="+- 0 5367 5172"/>
                  <a:gd name="T43" fmla="*/ 5367 h 273"/>
                  <a:gd name="T44" fmla="+- 0 2531 2304"/>
                  <a:gd name="T45" fmla="*/ T44 w 273"/>
                  <a:gd name="T46" fmla="+- 0 5364 5172"/>
                  <a:gd name="T47" fmla="*/ 5364 h 273"/>
                  <a:gd name="T48" fmla="+- 0 2537 2304"/>
                  <a:gd name="T49" fmla="*/ T48 w 273"/>
                  <a:gd name="T50" fmla="+- 0 5355 5172"/>
                  <a:gd name="T51" fmla="*/ 5355 h 273"/>
                  <a:gd name="T52" fmla="+- 0 2541 2304"/>
                  <a:gd name="T53" fmla="*/ T52 w 273"/>
                  <a:gd name="T54" fmla="+- 0 5344 5172"/>
                  <a:gd name="T55" fmla="*/ 5344 h 273"/>
                  <a:gd name="T56" fmla="+- 0 2544 2304"/>
                  <a:gd name="T57" fmla="*/ T56 w 273"/>
                  <a:gd name="T58" fmla="+- 0 5333 5172"/>
                  <a:gd name="T59" fmla="*/ 5333 h 273"/>
                  <a:gd name="T60" fmla="+- 0 2555 2304"/>
                  <a:gd name="T61" fmla="*/ T60 w 273"/>
                  <a:gd name="T62" fmla="+- 0 5332 5172"/>
                  <a:gd name="T63" fmla="*/ 5332 h 273"/>
                  <a:gd name="T64" fmla="+- 0 2577 2304"/>
                  <a:gd name="T65" fmla="*/ T64 w 273"/>
                  <a:gd name="T66" fmla="+- 0 5329 5172"/>
                  <a:gd name="T67" fmla="*/ 5329 h 273"/>
                  <a:gd name="T68" fmla="+- 0 2577 2304"/>
                  <a:gd name="T69" fmla="*/ T68 w 273"/>
                  <a:gd name="T70" fmla="+- 0 5287 5172"/>
                  <a:gd name="T71" fmla="*/ 5287 h 273"/>
                  <a:gd name="T72" fmla="+- 0 2555 2304"/>
                  <a:gd name="T73" fmla="*/ T72 w 273"/>
                  <a:gd name="T74" fmla="+- 0 5285 5172"/>
                  <a:gd name="T75" fmla="*/ 5285 h 273"/>
                  <a:gd name="T76" fmla="+- 0 2544 2304"/>
                  <a:gd name="T77" fmla="*/ T76 w 273"/>
                  <a:gd name="T78" fmla="+- 0 5284 5172"/>
                  <a:gd name="T79" fmla="*/ 5284 h 273"/>
                  <a:gd name="T80" fmla="+- 0 2541 2304"/>
                  <a:gd name="T81" fmla="*/ T80 w 273"/>
                  <a:gd name="T82" fmla="+- 0 5272 5172"/>
                  <a:gd name="T83" fmla="*/ 5272 h 273"/>
                  <a:gd name="T84" fmla="+- 0 2537 2304"/>
                  <a:gd name="T85" fmla="*/ T84 w 273"/>
                  <a:gd name="T86" fmla="+- 0 5262 5172"/>
                  <a:gd name="T87" fmla="*/ 5262 h 273"/>
                  <a:gd name="T88" fmla="+- 0 2531 2304"/>
                  <a:gd name="T89" fmla="*/ T88 w 273"/>
                  <a:gd name="T90" fmla="+- 0 5253 5172"/>
                  <a:gd name="T91" fmla="*/ 5253 h 273"/>
                  <a:gd name="T92" fmla="+- 0 2533 2304"/>
                  <a:gd name="T93" fmla="*/ T92 w 273"/>
                  <a:gd name="T94" fmla="+- 0 5249 5172"/>
                  <a:gd name="T95" fmla="*/ 5249 h 27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</a:cxnLst>
                <a:rect l="0" t="0" r="r" b="b"/>
                <a:pathLst>
                  <a:path w="273" h="273">
                    <a:moveTo>
                      <a:pt x="229" y="77"/>
                    </a:moveTo>
                    <a:lnTo>
                      <a:pt x="135" y="77"/>
                    </a:lnTo>
                    <a:lnTo>
                      <a:pt x="141" y="78"/>
                    </a:lnTo>
                    <a:lnTo>
                      <a:pt x="163" y="83"/>
                    </a:lnTo>
                    <a:lnTo>
                      <a:pt x="180" y="96"/>
                    </a:lnTo>
                    <a:lnTo>
                      <a:pt x="191" y="114"/>
                    </a:lnTo>
                    <a:lnTo>
                      <a:pt x="196" y="137"/>
                    </a:lnTo>
                    <a:lnTo>
                      <a:pt x="161" y="190"/>
                    </a:lnTo>
                    <a:lnTo>
                      <a:pt x="137" y="195"/>
                    </a:lnTo>
                    <a:lnTo>
                      <a:pt x="230" y="195"/>
                    </a:lnTo>
                    <a:lnTo>
                      <a:pt x="227" y="192"/>
                    </a:lnTo>
                    <a:lnTo>
                      <a:pt x="233" y="183"/>
                    </a:lnTo>
                    <a:lnTo>
                      <a:pt x="237" y="172"/>
                    </a:lnTo>
                    <a:lnTo>
                      <a:pt x="240" y="161"/>
                    </a:lnTo>
                    <a:lnTo>
                      <a:pt x="251" y="160"/>
                    </a:lnTo>
                    <a:lnTo>
                      <a:pt x="273" y="157"/>
                    </a:lnTo>
                    <a:lnTo>
                      <a:pt x="273" y="115"/>
                    </a:lnTo>
                    <a:lnTo>
                      <a:pt x="251" y="113"/>
                    </a:lnTo>
                    <a:lnTo>
                      <a:pt x="240" y="112"/>
                    </a:lnTo>
                    <a:lnTo>
                      <a:pt x="237" y="100"/>
                    </a:lnTo>
                    <a:lnTo>
                      <a:pt x="233" y="90"/>
                    </a:lnTo>
                    <a:lnTo>
                      <a:pt x="227" y="81"/>
                    </a:lnTo>
                    <a:lnTo>
                      <a:pt x="229" y="77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55" name="Freeform 154"/>
              <p:cNvSpPr>
                <a:spLocks/>
              </p:cNvSpPr>
              <p:nvPr/>
            </p:nvSpPr>
            <p:spPr bwMode="auto">
              <a:xfrm>
                <a:off x="2304" y="5172"/>
                <a:ext cx="273" cy="273"/>
              </a:xfrm>
              <a:custGeom>
                <a:avLst/>
                <a:gdLst>
                  <a:gd name="T0" fmla="+- 0 2462 2304"/>
                  <a:gd name="T1" fmla="*/ T0 w 273"/>
                  <a:gd name="T2" fmla="+- 0 5172 5172"/>
                  <a:gd name="T3" fmla="*/ 5172 h 273"/>
                  <a:gd name="T4" fmla="+- 0 2419 2304"/>
                  <a:gd name="T5" fmla="*/ T4 w 273"/>
                  <a:gd name="T6" fmla="+- 0 5172 5172"/>
                  <a:gd name="T7" fmla="*/ 5172 h 273"/>
                  <a:gd name="T8" fmla="+- 0 2418 2304"/>
                  <a:gd name="T9" fmla="*/ T8 w 273"/>
                  <a:gd name="T10" fmla="+- 0 5183 5172"/>
                  <a:gd name="T11" fmla="*/ 5183 h 273"/>
                  <a:gd name="T12" fmla="+- 0 2417 2304"/>
                  <a:gd name="T13" fmla="*/ T12 w 273"/>
                  <a:gd name="T14" fmla="+- 0 5194 5172"/>
                  <a:gd name="T15" fmla="*/ 5194 h 273"/>
                  <a:gd name="T16" fmla="+- 0 2416 2304"/>
                  <a:gd name="T17" fmla="*/ T16 w 273"/>
                  <a:gd name="T18" fmla="+- 0 5205 5172"/>
                  <a:gd name="T19" fmla="*/ 5205 h 273"/>
                  <a:gd name="T20" fmla="+- 0 2405 2304"/>
                  <a:gd name="T21" fmla="*/ T20 w 273"/>
                  <a:gd name="T22" fmla="+- 0 5208 5172"/>
                  <a:gd name="T23" fmla="*/ 5208 h 273"/>
                  <a:gd name="T24" fmla="+- 0 2394 2304"/>
                  <a:gd name="T25" fmla="*/ T24 w 273"/>
                  <a:gd name="T26" fmla="+- 0 5212 5172"/>
                  <a:gd name="T27" fmla="*/ 5212 h 273"/>
                  <a:gd name="T28" fmla="+- 0 2385 2304"/>
                  <a:gd name="T29" fmla="*/ T28 w 273"/>
                  <a:gd name="T30" fmla="+- 0 5218 5172"/>
                  <a:gd name="T31" fmla="*/ 5218 h 273"/>
                  <a:gd name="T32" fmla="+- 0 2543 2304"/>
                  <a:gd name="T33" fmla="*/ T32 w 273"/>
                  <a:gd name="T34" fmla="+- 0 5218 5172"/>
                  <a:gd name="T35" fmla="*/ 5218 h 273"/>
                  <a:gd name="T36" fmla="+- 0 2496 2304"/>
                  <a:gd name="T37" fmla="*/ T36 w 273"/>
                  <a:gd name="T38" fmla="+- 0 5218 5172"/>
                  <a:gd name="T39" fmla="*/ 5218 h 273"/>
                  <a:gd name="T40" fmla="+- 0 2487 2304"/>
                  <a:gd name="T41" fmla="*/ T40 w 273"/>
                  <a:gd name="T42" fmla="+- 0 5212 5172"/>
                  <a:gd name="T43" fmla="*/ 5212 h 273"/>
                  <a:gd name="T44" fmla="+- 0 2477 2304"/>
                  <a:gd name="T45" fmla="*/ T44 w 273"/>
                  <a:gd name="T46" fmla="+- 0 5208 5172"/>
                  <a:gd name="T47" fmla="*/ 5208 h 273"/>
                  <a:gd name="T48" fmla="+- 0 2465 2304"/>
                  <a:gd name="T49" fmla="*/ T48 w 273"/>
                  <a:gd name="T50" fmla="+- 0 5205 5172"/>
                  <a:gd name="T51" fmla="*/ 5205 h 273"/>
                  <a:gd name="T52" fmla="+- 0 2464 2304"/>
                  <a:gd name="T53" fmla="*/ T52 w 273"/>
                  <a:gd name="T54" fmla="+- 0 5194 5172"/>
                  <a:gd name="T55" fmla="*/ 5194 h 273"/>
                  <a:gd name="T56" fmla="+- 0 2463 2304"/>
                  <a:gd name="T57" fmla="*/ T56 w 273"/>
                  <a:gd name="T58" fmla="+- 0 5183 5172"/>
                  <a:gd name="T59" fmla="*/ 5183 h 273"/>
                  <a:gd name="T60" fmla="+- 0 2462 2304"/>
                  <a:gd name="T61" fmla="*/ T60 w 273"/>
                  <a:gd name="T62" fmla="+- 0 5172 5172"/>
                  <a:gd name="T63" fmla="*/ 5172 h 27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</a:cxnLst>
                <a:rect l="0" t="0" r="r" b="b"/>
                <a:pathLst>
                  <a:path w="273" h="273">
                    <a:moveTo>
                      <a:pt x="158" y="0"/>
                    </a:moveTo>
                    <a:lnTo>
                      <a:pt x="115" y="0"/>
                    </a:lnTo>
                    <a:lnTo>
                      <a:pt x="114" y="11"/>
                    </a:lnTo>
                    <a:lnTo>
                      <a:pt x="113" y="22"/>
                    </a:lnTo>
                    <a:lnTo>
                      <a:pt x="112" y="33"/>
                    </a:lnTo>
                    <a:lnTo>
                      <a:pt x="101" y="36"/>
                    </a:lnTo>
                    <a:lnTo>
                      <a:pt x="90" y="40"/>
                    </a:lnTo>
                    <a:lnTo>
                      <a:pt x="81" y="46"/>
                    </a:lnTo>
                    <a:lnTo>
                      <a:pt x="239" y="46"/>
                    </a:lnTo>
                    <a:lnTo>
                      <a:pt x="192" y="46"/>
                    </a:lnTo>
                    <a:lnTo>
                      <a:pt x="183" y="40"/>
                    </a:lnTo>
                    <a:lnTo>
                      <a:pt x="173" y="36"/>
                    </a:lnTo>
                    <a:lnTo>
                      <a:pt x="161" y="33"/>
                    </a:lnTo>
                    <a:lnTo>
                      <a:pt x="160" y="22"/>
                    </a:lnTo>
                    <a:lnTo>
                      <a:pt x="159" y="11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56" name="Freeform 155"/>
              <p:cNvSpPr>
                <a:spLocks/>
              </p:cNvSpPr>
              <p:nvPr/>
            </p:nvSpPr>
            <p:spPr bwMode="auto">
              <a:xfrm>
                <a:off x="2304" y="5172"/>
                <a:ext cx="273" cy="273"/>
              </a:xfrm>
              <a:custGeom>
                <a:avLst/>
                <a:gdLst>
                  <a:gd name="T0" fmla="+- 0 2523 2304"/>
                  <a:gd name="T1" fmla="*/ T0 w 273"/>
                  <a:gd name="T2" fmla="+- 0 5199 5172"/>
                  <a:gd name="T3" fmla="*/ 5199 h 273"/>
                  <a:gd name="T4" fmla="+- 0 2513 2304"/>
                  <a:gd name="T5" fmla="*/ T4 w 273"/>
                  <a:gd name="T6" fmla="+- 0 5204 5172"/>
                  <a:gd name="T7" fmla="*/ 5204 h 273"/>
                  <a:gd name="T8" fmla="+- 0 2505 2304"/>
                  <a:gd name="T9" fmla="*/ T8 w 273"/>
                  <a:gd name="T10" fmla="+- 0 5211 5172"/>
                  <a:gd name="T11" fmla="*/ 5211 h 273"/>
                  <a:gd name="T12" fmla="+- 0 2496 2304"/>
                  <a:gd name="T13" fmla="*/ T12 w 273"/>
                  <a:gd name="T14" fmla="+- 0 5218 5172"/>
                  <a:gd name="T15" fmla="*/ 5218 h 273"/>
                  <a:gd name="T16" fmla="+- 0 2542 2304"/>
                  <a:gd name="T17" fmla="*/ T16 w 273"/>
                  <a:gd name="T18" fmla="+- 0 5218 5172"/>
                  <a:gd name="T19" fmla="*/ 5218 h 273"/>
                  <a:gd name="T20" fmla="+- 0 2523 2304"/>
                  <a:gd name="T21" fmla="*/ T20 w 273"/>
                  <a:gd name="T22" fmla="+- 0 5199 5172"/>
                  <a:gd name="T23" fmla="*/ 5199 h 27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</a:cxnLst>
                <a:rect l="0" t="0" r="r" b="b"/>
                <a:pathLst>
                  <a:path w="273" h="273">
                    <a:moveTo>
                      <a:pt x="219" y="27"/>
                    </a:moveTo>
                    <a:lnTo>
                      <a:pt x="209" y="32"/>
                    </a:lnTo>
                    <a:lnTo>
                      <a:pt x="201" y="39"/>
                    </a:lnTo>
                    <a:lnTo>
                      <a:pt x="192" y="46"/>
                    </a:lnTo>
                    <a:lnTo>
                      <a:pt x="238" y="46"/>
                    </a:lnTo>
                    <a:lnTo>
                      <a:pt x="219" y="27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27" name="Group 26"/>
            <p:cNvGrpSpPr>
              <a:grpSpLocks/>
            </p:cNvGrpSpPr>
            <p:nvPr/>
          </p:nvGrpSpPr>
          <p:grpSpPr bwMode="auto">
            <a:xfrm>
              <a:off x="2523" y="5296"/>
              <a:ext cx="375" cy="375"/>
              <a:chOff x="2523" y="5296"/>
              <a:chExt cx="375" cy="375"/>
            </a:xfrm>
          </p:grpSpPr>
          <p:sp>
            <p:nvSpPr>
              <p:cNvPr id="145" name="Freeform 144"/>
              <p:cNvSpPr>
                <a:spLocks/>
              </p:cNvSpPr>
              <p:nvPr/>
            </p:nvSpPr>
            <p:spPr bwMode="auto">
              <a:xfrm>
                <a:off x="2523" y="5296"/>
                <a:ext cx="375" cy="375"/>
              </a:xfrm>
              <a:custGeom>
                <a:avLst/>
                <a:gdLst>
                  <a:gd name="T0" fmla="+- 0 2774 2523"/>
                  <a:gd name="T1" fmla="*/ T0 w 375"/>
                  <a:gd name="T2" fmla="+- 0 5613 5296"/>
                  <a:gd name="T3" fmla="*/ 5613 h 375"/>
                  <a:gd name="T4" fmla="+- 0 2624 2523"/>
                  <a:gd name="T5" fmla="*/ T4 w 375"/>
                  <a:gd name="T6" fmla="+- 0 5613 5296"/>
                  <a:gd name="T7" fmla="*/ 5613 h 375"/>
                  <a:gd name="T8" fmla="+- 0 2647 2523"/>
                  <a:gd name="T9" fmla="*/ T8 w 375"/>
                  <a:gd name="T10" fmla="+- 0 5616 5296"/>
                  <a:gd name="T11" fmla="*/ 5616 h 375"/>
                  <a:gd name="T12" fmla="+- 0 2665 2523"/>
                  <a:gd name="T13" fmla="*/ T12 w 375"/>
                  <a:gd name="T14" fmla="+- 0 5621 5296"/>
                  <a:gd name="T15" fmla="*/ 5621 h 375"/>
                  <a:gd name="T16" fmla="+- 0 2675 2523"/>
                  <a:gd name="T17" fmla="*/ T16 w 375"/>
                  <a:gd name="T18" fmla="+- 0 5641 5296"/>
                  <a:gd name="T19" fmla="*/ 5641 h 375"/>
                  <a:gd name="T20" fmla="+- 0 2680 2523"/>
                  <a:gd name="T21" fmla="*/ T20 w 375"/>
                  <a:gd name="T22" fmla="+- 0 5660 5296"/>
                  <a:gd name="T23" fmla="*/ 5660 h 375"/>
                  <a:gd name="T24" fmla="+- 0 2739 2523"/>
                  <a:gd name="T25" fmla="*/ T24 w 375"/>
                  <a:gd name="T26" fmla="+- 0 5670 5296"/>
                  <a:gd name="T27" fmla="*/ 5670 h 375"/>
                  <a:gd name="T28" fmla="+- 0 2741 2523"/>
                  <a:gd name="T29" fmla="*/ T28 w 375"/>
                  <a:gd name="T30" fmla="+- 0 5650 5296"/>
                  <a:gd name="T31" fmla="*/ 5650 h 375"/>
                  <a:gd name="T32" fmla="+- 0 2743 2523"/>
                  <a:gd name="T33" fmla="*/ T32 w 375"/>
                  <a:gd name="T34" fmla="+- 0 5630 5296"/>
                  <a:gd name="T35" fmla="*/ 5630 h 375"/>
                  <a:gd name="T36" fmla="+- 0 2762 2523"/>
                  <a:gd name="T37" fmla="*/ T36 w 375"/>
                  <a:gd name="T38" fmla="+- 0 5620 5296"/>
                  <a:gd name="T39" fmla="*/ 5620 h 375"/>
                  <a:gd name="T40" fmla="+- 0 2774 2523"/>
                  <a:gd name="T41" fmla="*/ T40 w 375"/>
                  <a:gd name="T42" fmla="+- 0 5613 5296"/>
                  <a:gd name="T43" fmla="*/ 5613 h 37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</a:cxnLst>
                <a:rect l="0" t="0" r="r" b="b"/>
                <a:pathLst>
                  <a:path w="375" h="375">
                    <a:moveTo>
                      <a:pt x="251" y="317"/>
                    </a:moveTo>
                    <a:lnTo>
                      <a:pt x="101" y="317"/>
                    </a:lnTo>
                    <a:lnTo>
                      <a:pt x="124" y="320"/>
                    </a:lnTo>
                    <a:lnTo>
                      <a:pt x="142" y="325"/>
                    </a:lnTo>
                    <a:lnTo>
                      <a:pt x="152" y="345"/>
                    </a:lnTo>
                    <a:lnTo>
                      <a:pt x="157" y="364"/>
                    </a:lnTo>
                    <a:lnTo>
                      <a:pt x="216" y="374"/>
                    </a:lnTo>
                    <a:lnTo>
                      <a:pt x="218" y="354"/>
                    </a:lnTo>
                    <a:lnTo>
                      <a:pt x="220" y="334"/>
                    </a:lnTo>
                    <a:lnTo>
                      <a:pt x="239" y="324"/>
                    </a:lnTo>
                    <a:lnTo>
                      <a:pt x="251" y="317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46" name="Freeform 145"/>
              <p:cNvSpPr>
                <a:spLocks/>
              </p:cNvSpPr>
              <p:nvPr/>
            </p:nvSpPr>
            <p:spPr bwMode="auto">
              <a:xfrm>
                <a:off x="2523" y="5296"/>
                <a:ext cx="375" cy="375"/>
              </a:xfrm>
              <a:custGeom>
                <a:avLst/>
                <a:gdLst>
                  <a:gd name="T0" fmla="+- 0 2844 2523"/>
                  <a:gd name="T1" fmla="*/ T0 w 375"/>
                  <a:gd name="T2" fmla="+- 0 5611 5296"/>
                  <a:gd name="T3" fmla="*/ 5611 h 375"/>
                  <a:gd name="T4" fmla="+- 0 2779 2523"/>
                  <a:gd name="T5" fmla="*/ T4 w 375"/>
                  <a:gd name="T6" fmla="+- 0 5611 5296"/>
                  <a:gd name="T7" fmla="*/ 5611 h 375"/>
                  <a:gd name="T8" fmla="+- 0 2799 2523"/>
                  <a:gd name="T9" fmla="*/ T8 w 375"/>
                  <a:gd name="T10" fmla="+- 0 5619 5296"/>
                  <a:gd name="T11" fmla="*/ 5619 h 375"/>
                  <a:gd name="T12" fmla="+- 0 2815 2523"/>
                  <a:gd name="T13" fmla="*/ T12 w 375"/>
                  <a:gd name="T14" fmla="+- 0 5630 5296"/>
                  <a:gd name="T15" fmla="*/ 5630 h 375"/>
                  <a:gd name="T16" fmla="+- 0 2833 2523"/>
                  <a:gd name="T17" fmla="*/ T16 w 375"/>
                  <a:gd name="T18" fmla="+- 0 5620 5296"/>
                  <a:gd name="T19" fmla="*/ 5620 h 375"/>
                  <a:gd name="T20" fmla="+- 0 2844 2523"/>
                  <a:gd name="T21" fmla="*/ T20 w 375"/>
                  <a:gd name="T22" fmla="+- 0 5611 5296"/>
                  <a:gd name="T23" fmla="*/ 5611 h 37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</a:cxnLst>
                <a:rect l="0" t="0" r="r" b="b"/>
                <a:pathLst>
                  <a:path w="375" h="375">
                    <a:moveTo>
                      <a:pt x="321" y="315"/>
                    </a:moveTo>
                    <a:lnTo>
                      <a:pt x="256" y="315"/>
                    </a:lnTo>
                    <a:lnTo>
                      <a:pt x="276" y="323"/>
                    </a:lnTo>
                    <a:lnTo>
                      <a:pt x="292" y="334"/>
                    </a:lnTo>
                    <a:lnTo>
                      <a:pt x="310" y="324"/>
                    </a:lnTo>
                    <a:lnTo>
                      <a:pt x="321" y="315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47" name="Freeform 146"/>
              <p:cNvSpPr>
                <a:spLocks/>
              </p:cNvSpPr>
              <p:nvPr/>
            </p:nvSpPr>
            <p:spPr bwMode="auto">
              <a:xfrm>
                <a:off x="2523" y="5296"/>
                <a:ext cx="375" cy="375"/>
              </a:xfrm>
              <a:custGeom>
                <a:avLst/>
                <a:gdLst>
                  <a:gd name="T0" fmla="+- 0 2605 2523"/>
                  <a:gd name="T1" fmla="*/ T0 w 375"/>
                  <a:gd name="T2" fmla="+- 0 5336 5296"/>
                  <a:gd name="T3" fmla="*/ 5336 h 375"/>
                  <a:gd name="T4" fmla="+- 0 2587 2523"/>
                  <a:gd name="T5" fmla="*/ T4 w 375"/>
                  <a:gd name="T6" fmla="+- 0 5346 5296"/>
                  <a:gd name="T7" fmla="*/ 5346 h 375"/>
                  <a:gd name="T8" fmla="+- 0 2571 2523"/>
                  <a:gd name="T9" fmla="*/ T8 w 375"/>
                  <a:gd name="T10" fmla="+- 0 5359 5296"/>
                  <a:gd name="T11" fmla="*/ 5359 h 375"/>
                  <a:gd name="T12" fmla="+- 0 2572 2523"/>
                  <a:gd name="T13" fmla="*/ T12 w 375"/>
                  <a:gd name="T14" fmla="+- 0 5381 5296"/>
                  <a:gd name="T15" fmla="*/ 5381 h 375"/>
                  <a:gd name="T16" fmla="+- 0 2579 2523"/>
                  <a:gd name="T17" fmla="*/ T16 w 375"/>
                  <a:gd name="T18" fmla="+- 0 5398 5296"/>
                  <a:gd name="T19" fmla="*/ 5398 h 375"/>
                  <a:gd name="T20" fmla="+- 0 2576 2523"/>
                  <a:gd name="T21" fmla="*/ T20 w 375"/>
                  <a:gd name="T22" fmla="+- 0 5420 5296"/>
                  <a:gd name="T23" fmla="*/ 5420 h 375"/>
                  <a:gd name="T24" fmla="+- 0 2571 2523"/>
                  <a:gd name="T25" fmla="*/ T24 w 375"/>
                  <a:gd name="T26" fmla="+- 0 5438 5296"/>
                  <a:gd name="T27" fmla="*/ 5438 h 375"/>
                  <a:gd name="T28" fmla="+- 0 2566 2523"/>
                  <a:gd name="T29" fmla="*/ T28 w 375"/>
                  <a:gd name="T30" fmla="+- 0 5450 5296"/>
                  <a:gd name="T31" fmla="*/ 5450 h 375"/>
                  <a:gd name="T32" fmla="+- 0 2563 2523"/>
                  <a:gd name="T33" fmla="*/ T32 w 375"/>
                  <a:gd name="T34" fmla="+- 0 5450 5296"/>
                  <a:gd name="T35" fmla="*/ 5450 h 375"/>
                  <a:gd name="T36" fmla="+- 0 2548 2523"/>
                  <a:gd name="T37" fmla="*/ T36 w 375"/>
                  <a:gd name="T38" fmla="+- 0 5450 5296"/>
                  <a:gd name="T39" fmla="*/ 5450 h 375"/>
                  <a:gd name="T40" fmla="+- 0 2535 2523"/>
                  <a:gd name="T41" fmla="*/ T40 w 375"/>
                  <a:gd name="T42" fmla="+- 0 5452 5296"/>
                  <a:gd name="T43" fmla="*/ 5452 h 375"/>
                  <a:gd name="T44" fmla="+- 0 2523 2523"/>
                  <a:gd name="T45" fmla="*/ T44 w 375"/>
                  <a:gd name="T46" fmla="+- 0 5454 5296"/>
                  <a:gd name="T47" fmla="*/ 5454 h 375"/>
                  <a:gd name="T48" fmla="+- 0 2523 2523"/>
                  <a:gd name="T49" fmla="*/ T48 w 375"/>
                  <a:gd name="T50" fmla="+- 0 5512 5296"/>
                  <a:gd name="T51" fmla="*/ 5512 h 375"/>
                  <a:gd name="T52" fmla="+- 0 2562 2523"/>
                  <a:gd name="T53" fmla="*/ T52 w 375"/>
                  <a:gd name="T54" fmla="+- 0 5516 5296"/>
                  <a:gd name="T55" fmla="*/ 5516 h 375"/>
                  <a:gd name="T56" fmla="+- 0 2573 2523"/>
                  <a:gd name="T57" fmla="*/ T56 w 375"/>
                  <a:gd name="T58" fmla="+- 0 5535 5296"/>
                  <a:gd name="T59" fmla="*/ 5535 h 375"/>
                  <a:gd name="T60" fmla="+- 0 2582 2523"/>
                  <a:gd name="T61" fmla="*/ T60 w 375"/>
                  <a:gd name="T62" fmla="+- 0 5552 5296"/>
                  <a:gd name="T63" fmla="*/ 5552 h 375"/>
                  <a:gd name="T64" fmla="+- 0 2573 2523"/>
                  <a:gd name="T65" fmla="*/ T64 w 375"/>
                  <a:gd name="T66" fmla="+- 0 5572 5296"/>
                  <a:gd name="T67" fmla="*/ 5572 h 375"/>
                  <a:gd name="T68" fmla="+- 0 2563 2523"/>
                  <a:gd name="T69" fmla="*/ T68 w 375"/>
                  <a:gd name="T70" fmla="+- 0 5588 5296"/>
                  <a:gd name="T71" fmla="*/ 5588 h 375"/>
                  <a:gd name="T72" fmla="+- 0 2573 2523"/>
                  <a:gd name="T73" fmla="*/ T72 w 375"/>
                  <a:gd name="T74" fmla="+- 0 5606 5296"/>
                  <a:gd name="T75" fmla="*/ 5606 h 375"/>
                  <a:gd name="T76" fmla="+- 0 2585 2523"/>
                  <a:gd name="T77" fmla="*/ T76 w 375"/>
                  <a:gd name="T78" fmla="+- 0 5621 5296"/>
                  <a:gd name="T79" fmla="*/ 5621 h 375"/>
                  <a:gd name="T80" fmla="+- 0 2608 2523"/>
                  <a:gd name="T81" fmla="*/ T80 w 375"/>
                  <a:gd name="T82" fmla="+- 0 5621 5296"/>
                  <a:gd name="T83" fmla="*/ 5621 h 375"/>
                  <a:gd name="T84" fmla="+- 0 2624 2523"/>
                  <a:gd name="T85" fmla="*/ T84 w 375"/>
                  <a:gd name="T86" fmla="+- 0 5613 5296"/>
                  <a:gd name="T87" fmla="*/ 5613 h 375"/>
                  <a:gd name="T88" fmla="+- 0 2774 2523"/>
                  <a:gd name="T89" fmla="*/ T88 w 375"/>
                  <a:gd name="T90" fmla="+- 0 5613 5296"/>
                  <a:gd name="T91" fmla="*/ 5613 h 375"/>
                  <a:gd name="T92" fmla="+- 0 2779 2523"/>
                  <a:gd name="T93" fmla="*/ T92 w 375"/>
                  <a:gd name="T94" fmla="+- 0 5611 5296"/>
                  <a:gd name="T95" fmla="*/ 5611 h 375"/>
                  <a:gd name="T96" fmla="+- 0 2844 2523"/>
                  <a:gd name="T97" fmla="*/ T96 w 375"/>
                  <a:gd name="T98" fmla="+- 0 5611 5296"/>
                  <a:gd name="T99" fmla="*/ 5611 h 375"/>
                  <a:gd name="T100" fmla="+- 0 2848 2523"/>
                  <a:gd name="T101" fmla="*/ T100 w 375"/>
                  <a:gd name="T102" fmla="+- 0 5607 5296"/>
                  <a:gd name="T103" fmla="*/ 5607 h 375"/>
                  <a:gd name="T104" fmla="+- 0 2848 2523"/>
                  <a:gd name="T105" fmla="*/ T104 w 375"/>
                  <a:gd name="T106" fmla="+- 0 5584 5296"/>
                  <a:gd name="T107" fmla="*/ 5584 h 375"/>
                  <a:gd name="T108" fmla="+- 0 2840 2523"/>
                  <a:gd name="T109" fmla="*/ T108 w 375"/>
                  <a:gd name="T110" fmla="+- 0 5568 5296"/>
                  <a:gd name="T111" fmla="*/ 5568 h 375"/>
                  <a:gd name="T112" fmla="+- 0 2841 2523"/>
                  <a:gd name="T113" fmla="*/ T112 w 375"/>
                  <a:gd name="T114" fmla="+- 0 5564 5296"/>
                  <a:gd name="T115" fmla="*/ 5564 h 375"/>
                  <a:gd name="T116" fmla="+- 0 2709 2523"/>
                  <a:gd name="T117" fmla="*/ T116 w 375"/>
                  <a:gd name="T118" fmla="+- 0 5564 5296"/>
                  <a:gd name="T119" fmla="*/ 5564 h 375"/>
                  <a:gd name="T120" fmla="+- 0 2650 2523"/>
                  <a:gd name="T121" fmla="*/ T120 w 375"/>
                  <a:gd name="T122" fmla="+- 0 5537 5296"/>
                  <a:gd name="T123" fmla="*/ 5537 h 375"/>
                  <a:gd name="T124" fmla="+- 0 2629 2523"/>
                  <a:gd name="T125" fmla="*/ T124 w 375"/>
                  <a:gd name="T126" fmla="+- 0 5485 5296"/>
                  <a:gd name="T127" fmla="*/ 5485 h 375"/>
                  <a:gd name="T128" fmla="+- 0 2629 2523"/>
                  <a:gd name="T129" fmla="*/ T128 w 375"/>
                  <a:gd name="T130" fmla="+- 0 5478 5296"/>
                  <a:gd name="T131" fmla="*/ 5478 h 375"/>
                  <a:gd name="T132" fmla="+- 0 2659 2523"/>
                  <a:gd name="T133" fmla="*/ T132 w 375"/>
                  <a:gd name="T134" fmla="+- 0 5420 5296"/>
                  <a:gd name="T135" fmla="*/ 5420 h 375"/>
                  <a:gd name="T136" fmla="+- 0 2707 2523"/>
                  <a:gd name="T137" fmla="*/ T136 w 375"/>
                  <a:gd name="T138" fmla="+- 0 5402 5296"/>
                  <a:gd name="T139" fmla="*/ 5402 h 375"/>
                  <a:gd name="T140" fmla="+- 0 2843 2523"/>
                  <a:gd name="T141" fmla="*/ T140 w 375"/>
                  <a:gd name="T142" fmla="+- 0 5402 5296"/>
                  <a:gd name="T143" fmla="*/ 5402 h 375"/>
                  <a:gd name="T144" fmla="+- 0 2846 2523"/>
                  <a:gd name="T145" fmla="*/ T144 w 375"/>
                  <a:gd name="T146" fmla="+- 0 5394 5296"/>
                  <a:gd name="T147" fmla="*/ 5394 h 375"/>
                  <a:gd name="T148" fmla="+- 0 2857 2523"/>
                  <a:gd name="T149" fmla="*/ T148 w 375"/>
                  <a:gd name="T150" fmla="+- 0 5378 5296"/>
                  <a:gd name="T151" fmla="*/ 5378 h 375"/>
                  <a:gd name="T152" fmla="+- 0 2847 2523"/>
                  <a:gd name="T153" fmla="*/ T152 w 375"/>
                  <a:gd name="T154" fmla="+- 0 5360 5296"/>
                  <a:gd name="T155" fmla="*/ 5360 h 375"/>
                  <a:gd name="T156" fmla="+- 0 2843 2523"/>
                  <a:gd name="T157" fmla="*/ T156 w 375"/>
                  <a:gd name="T158" fmla="+- 0 5355 5296"/>
                  <a:gd name="T159" fmla="*/ 5355 h 375"/>
                  <a:gd name="T160" fmla="+- 0 2641 2523"/>
                  <a:gd name="T161" fmla="*/ T160 w 375"/>
                  <a:gd name="T162" fmla="+- 0 5355 5296"/>
                  <a:gd name="T163" fmla="*/ 5355 h 375"/>
                  <a:gd name="T164" fmla="+- 0 2621 2523"/>
                  <a:gd name="T165" fmla="*/ T164 w 375"/>
                  <a:gd name="T166" fmla="+- 0 5346 5296"/>
                  <a:gd name="T167" fmla="*/ 5346 h 375"/>
                  <a:gd name="T168" fmla="+- 0 2605 2523"/>
                  <a:gd name="T169" fmla="*/ T168 w 375"/>
                  <a:gd name="T170" fmla="+- 0 5336 5296"/>
                  <a:gd name="T171" fmla="*/ 5336 h 37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</a:cxnLst>
                <a:rect l="0" t="0" r="r" b="b"/>
                <a:pathLst>
                  <a:path w="375" h="375">
                    <a:moveTo>
                      <a:pt x="82" y="40"/>
                    </a:moveTo>
                    <a:lnTo>
                      <a:pt x="64" y="50"/>
                    </a:lnTo>
                    <a:lnTo>
                      <a:pt x="48" y="63"/>
                    </a:lnTo>
                    <a:lnTo>
                      <a:pt x="49" y="85"/>
                    </a:lnTo>
                    <a:lnTo>
                      <a:pt x="56" y="102"/>
                    </a:lnTo>
                    <a:lnTo>
                      <a:pt x="53" y="124"/>
                    </a:lnTo>
                    <a:lnTo>
                      <a:pt x="48" y="142"/>
                    </a:lnTo>
                    <a:lnTo>
                      <a:pt x="43" y="154"/>
                    </a:lnTo>
                    <a:lnTo>
                      <a:pt x="40" y="154"/>
                    </a:lnTo>
                    <a:lnTo>
                      <a:pt x="25" y="154"/>
                    </a:lnTo>
                    <a:lnTo>
                      <a:pt x="12" y="156"/>
                    </a:lnTo>
                    <a:lnTo>
                      <a:pt x="0" y="158"/>
                    </a:lnTo>
                    <a:lnTo>
                      <a:pt x="0" y="216"/>
                    </a:lnTo>
                    <a:lnTo>
                      <a:pt x="39" y="220"/>
                    </a:lnTo>
                    <a:lnTo>
                      <a:pt x="50" y="239"/>
                    </a:lnTo>
                    <a:lnTo>
                      <a:pt x="59" y="256"/>
                    </a:lnTo>
                    <a:lnTo>
                      <a:pt x="50" y="276"/>
                    </a:lnTo>
                    <a:lnTo>
                      <a:pt x="40" y="292"/>
                    </a:lnTo>
                    <a:lnTo>
                      <a:pt x="50" y="310"/>
                    </a:lnTo>
                    <a:lnTo>
                      <a:pt x="62" y="325"/>
                    </a:lnTo>
                    <a:lnTo>
                      <a:pt x="85" y="325"/>
                    </a:lnTo>
                    <a:lnTo>
                      <a:pt x="101" y="317"/>
                    </a:lnTo>
                    <a:lnTo>
                      <a:pt x="251" y="317"/>
                    </a:lnTo>
                    <a:lnTo>
                      <a:pt x="256" y="315"/>
                    </a:lnTo>
                    <a:lnTo>
                      <a:pt x="321" y="315"/>
                    </a:lnTo>
                    <a:lnTo>
                      <a:pt x="325" y="311"/>
                    </a:lnTo>
                    <a:lnTo>
                      <a:pt x="325" y="288"/>
                    </a:lnTo>
                    <a:lnTo>
                      <a:pt x="317" y="272"/>
                    </a:lnTo>
                    <a:lnTo>
                      <a:pt x="318" y="268"/>
                    </a:lnTo>
                    <a:lnTo>
                      <a:pt x="186" y="268"/>
                    </a:lnTo>
                    <a:lnTo>
                      <a:pt x="127" y="241"/>
                    </a:lnTo>
                    <a:lnTo>
                      <a:pt x="106" y="189"/>
                    </a:lnTo>
                    <a:lnTo>
                      <a:pt x="106" y="182"/>
                    </a:lnTo>
                    <a:lnTo>
                      <a:pt x="136" y="124"/>
                    </a:lnTo>
                    <a:lnTo>
                      <a:pt x="184" y="106"/>
                    </a:lnTo>
                    <a:lnTo>
                      <a:pt x="320" y="106"/>
                    </a:lnTo>
                    <a:lnTo>
                      <a:pt x="323" y="98"/>
                    </a:lnTo>
                    <a:lnTo>
                      <a:pt x="334" y="82"/>
                    </a:lnTo>
                    <a:lnTo>
                      <a:pt x="324" y="64"/>
                    </a:lnTo>
                    <a:lnTo>
                      <a:pt x="320" y="59"/>
                    </a:lnTo>
                    <a:lnTo>
                      <a:pt x="118" y="59"/>
                    </a:lnTo>
                    <a:lnTo>
                      <a:pt x="98" y="50"/>
                    </a:lnTo>
                    <a:lnTo>
                      <a:pt x="82" y="4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48" name="Freeform 147"/>
              <p:cNvSpPr>
                <a:spLocks/>
              </p:cNvSpPr>
              <p:nvPr/>
            </p:nvSpPr>
            <p:spPr bwMode="auto">
              <a:xfrm>
                <a:off x="2523" y="5296"/>
                <a:ext cx="375" cy="375"/>
              </a:xfrm>
              <a:custGeom>
                <a:avLst/>
                <a:gdLst>
                  <a:gd name="T0" fmla="+- 0 2843 2523"/>
                  <a:gd name="T1" fmla="*/ T0 w 375"/>
                  <a:gd name="T2" fmla="+- 0 5402 5296"/>
                  <a:gd name="T3" fmla="*/ 5402 h 375"/>
                  <a:gd name="T4" fmla="+- 0 2707 2523"/>
                  <a:gd name="T5" fmla="*/ T4 w 375"/>
                  <a:gd name="T6" fmla="+- 0 5402 5296"/>
                  <a:gd name="T7" fmla="*/ 5402 h 375"/>
                  <a:gd name="T8" fmla="+- 0 2716 2523"/>
                  <a:gd name="T9" fmla="*/ T8 w 375"/>
                  <a:gd name="T10" fmla="+- 0 5402 5296"/>
                  <a:gd name="T11" fmla="*/ 5402 h 375"/>
                  <a:gd name="T12" fmla="+- 0 2738 2523"/>
                  <a:gd name="T13" fmla="*/ T12 w 375"/>
                  <a:gd name="T14" fmla="+- 0 5407 5296"/>
                  <a:gd name="T15" fmla="*/ 5407 h 375"/>
                  <a:gd name="T16" fmla="+- 0 2784 2523"/>
                  <a:gd name="T17" fmla="*/ T16 w 375"/>
                  <a:gd name="T18" fmla="+- 0 5450 5296"/>
                  <a:gd name="T19" fmla="*/ 5450 h 375"/>
                  <a:gd name="T20" fmla="+- 0 2791 2523"/>
                  <a:gd name="T21" fmla="*/ T20 w 375"/>
                  <a:gd name="T22" fmla="+- 0 5483 5296"/>
                  <a:gd name="T23" fmla="*/ 5483 h 375"/>
                  <a:gd name="T24" fmla="+- 0 2791 2523"/>
                  <a:gd name="T25" fmla="*/ T24 w 375"/>
                  <a:gd name="T26" fmla="+- 0 5485 5296"/>
                  <a:gd name="T27" fmla="*/ 5485 h 375"/>
                  <a:gd name="T28" fmla="+- 0 2764 2523"/>
                  <a:gd name="T29" fmla="*/ T28 w 375"/>
                  <a:gd name="T30" fmla="+- 0 5543 5296"/>
                  <a:gd name="T31" fmla="*/ 5543 h 375"/>
                  <a:gd name="T32" fmla="+- 0 2710 2523"/>
                  <a:gd name="T33" fmla="*/ T32 w 375"/>
                  <a:gd name="T34" fmla="+- 0 5564 5296"/>
                  <a:gd name="T35" fmla="*/ 5564 h 375"/>
                  <a:gd name="T36" fmla="+- 0 2841 2523"/>
                  <a:gd name="T37" fmla="*/ T36 w 375"/>
                  <a:gd name="T38" fmla="+- 0 5564 5296"/>
                  <a:gd name="T39" fmla="*/ 5564 h 375"/>
                  <a:gd name="T40" fmla="+- 0 2887 2523"/>
                  <a:gd name="T41" fmla="*/ T40 w 375"/>
                  <a:gd name="T42" fmla="+- 0 5513 5296"/>
                  <a:gd name="T43" fmla="*/ 5513 h 375"/>
                  <a:gd name="T44" fmla="+- 0 2897 2523"/>
                  <a:gd name="T45" fmla="*/ T44 w 375"/>
                  <a:gd name="T46" fmla="+- 0 5512 5296"/>
                  <a:gd name="T47" fmla="*/ 5512 h 375"/>
                  <a:gd name="T48" fmla="+- 0 2897 2523"/>
                  <a:gd name="T49" fmla="*/ T48 w 375"/>
                  <a:gd name="T50" fmla="+- 0 5454 5296"/>
                  <a:gd name="T51" fmla="*/ 5454 h 375"/>
                  <a:gd name="T52" fmla="+- 0 2857 2523"/>
                  <a:gd name="T53" fmla="*/ T52 w 375"/>
                  <a:gd name="T54" fmla="+- 0 5450 5296"/>
                  <a:gd name="T55" fmla="*/ 5450 h 375"/>
                  <a:gd name="T56" fmla="+- 0 2847 2523"/>
                  <a:gd name="T57" fmla="*/ T56 w 375"/>
                  <a:gd name="T58" fmla="+- 0 5431 5296"/>
                  <a:gd name="T59" fmla="*/ 5431 h 375"/>
                  <a:gd name="T60" fmla="+- 0 2838 2523"/>
                  <a:gd name="T61" fmla="*/ T60 w 375"/>
                  <a:gd name="T62" fmla="+- 0 5414 5296"/>
                  <a:gd name="T63" fmla="*/ 5414 h 375"/>
                  <a:gd name="T64" fmla="+- 0 2843 2523"/>
                  <a:gd name="T65" fmla="*/ T64 w 375"/>
                  <a:gd name="T66" fmla="+- 0 5402 5296"/>
                  <a:gd name="T67" fmla="*/ 5402 h 37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</a:cxnLst>
                <a:rect l="0" t="0" r="r" b="b"/>
                <a:pathLst>
                  <a:path w="375" h="375">
                    <a:moveTo>
                      <a:pt x="320" y="106"/>
                    </a:moveTo>
                    <a:lnTo>
                      <a:pt x="184" y="106"/>
                    </a:lnTo>
                    <a:lnTo>
                      <a:pt x="193" y="106"/>
                    </a:lnTo>
                    <a:lnTo>
                      <a:pt x="215" y="111"/>
                    </a:lnTo>
                    <a:lnTo>
                      <a:pt x="261" y="154"/>
                    </a:lnTo>
                    <a:lnTo>
                      <a:pt x="268" y="187"/>
                    </a:lnTo>
                    <a:lnTo>
                      <a:pt x="268" y="189"/>
                    </a:lnTo>
                    <a:lnTo>
                      <a:pt x="241" y="247"/>
                    </a:lnTo>
                    <a:lnTo>
                      <a:pt x="187" y="268"/>
                    </a:lnTo>
                    <a:lnTo>
                      <a:pt x="318" y="268"/>
                    </a:lnTo>
                    <a:lnTo>
                      <a:pt x="364" y="217"/>
                    </a:lnTo>
                    <a:lnTo>
                      <a:pt x="374" y="216"/>
                    </a:lnTo>
                    <a:lnTo>
                      <a:pt x="374" y="158"/>
                    </a:lnTo>
                    <a:lnTo>
                      <a:pt x="334" y="154"/>
                    </a:lnTo>
                    <a:lnTo>
                      <a:pt x="324" y="135"/>
                    </a:lnTo>
                    <a:lnTo>
                      <a:pt x="315" y="118"/>
                    </a:lnTo>
                    <a:lnTo>
                      <a:pt x="320" y="106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49" name="Freeform 148"/>
              <p:cNvSpPr>
                <a:spLocks/>
              </p:cNvSpPr>
              <p:nvPr/>
            </p:nvSpPr>
            <p:spPr bwMode="auto">
              <a:xfrm>
                <a:off x="2523" y="5296"/>
                <a:ext cx="375" cy="375"/>
              </a:xfrm>
              <a:custGeom>
                <a:avLst/>
                <a:gdLst>
                  <a:gd name="T0" fmla="+- 0 2681 2523"/>
                  <a:gd name="T1" fmla="*/ T0 w 375"/>
                  <a:gd name="T2" fmla="+- 0 5296 5296"/>
                  <a:gd name="T3" fmla="*/ 5296 h 375"/>
                  <a:gd name="T4" fmla="+- 0 2679 2523"/>
                  <a:gd name="T5" fmla="*/ T4 w 375"/>
                  <a:gd name="T6" fmla="+- 0 5315 5296"/>
                  <a:gd name="T7" fmla="*/ 5315 h 375"/>
                  <a:gd name="T8" fmla="+- 0 2677 2523"/>
                  <a:gd name="T9" fmla="*/ T8 w 375"/>
                  <a:gd name="T10" fmla="+- 0 5335 5296"/>
                  <a:gd name="T11" fmla="*/ 5335 h 375"/>
                  <a:gd name="T12" fmla="+- 0 2658 2523"/>
                  <a:gd name="T13" fmla="*/ T12 w 375"/>
                  <a:gd name="T14" fmla="+- 0 5346 5296"/>
                  <a:gd name="T15" fmla="*/ 5346 h 375"/>
                  <a:gd name="T16" fmla="+- 0 2641 2523"/>
                  <a:gd name="T17" fmla="*/ T16 w 375"/>
                  <a:gd name="T18" fmla="+- 0 5355 5296"/>
                  <a:gd name="T19" fmla="*/ 5355 h 375"/>
                  <a:gd name="T20" fmla="+- 0 2843 2523"/>
                  <a:gd name="T21" fmla="*/ T20 w 375"/>
                  <a:gd name="T22" fmla="+- 0 5355 5296"/>
                  <a:gd name="T23" fmla="*/ 5355 h 375"/>
                  <a:gd name="T24" fmla="+- 0 2841 2523"/>
                  <a:gd name="T25" fmla="*/ T24 w 375"/>
                  <a:gd name="T26" fmla="+- 0 5352 5296"/>
                  <a:gd name="T27" fmla="*/ 5352 h 375"/>
                  <a:gd name="T28" fmla="+- 0 2795 2523"/>
                  <a:gd name="T29" fmla="*/ T28 w 375"/>
                  <a:gd name="T30" fmla="+- 0 5352 5296"/>
                  <a:gd name="T31" fmla="*/ 5352 h 375"/>
                  <a:gd name="T32" fmla="+- 0 2773 2523"/>
                  <a:gd name="T33" fmla="*/ T32 w 375"/>
                  <a:gd name="T34" fmla="+- 0 5349 5296"/>
                  <a:gd name="T35" fmla="*/ 5349 h 375"/>
                  <a:gd name="T36" fmla="+- 0 2755 2523"/>
                  <a:gd name="T37" fmla="*/ T36 w 375"/>
                  <a:gd name="T38" fmla="+- 0 5344 5296"/>
                  <a:gd name="T39" fmla="*/ 5344 h 375"/>
                  <a:gd name="T40" fmla="+- 0 2744 2523"/>
                  <a:gd name="T41" fmla="*/ T40 w 375"/>
                  <a:gd name="T42" fmla="+- 0 5324 5296"/>
                  <a:gd name="T43" fmla="*/ 5324 h 375"/>
                  <a:gd name="T44" fmla="+- 0 2740 2523"/>
                  <a:gd name="T45" fmla="*/ T44 w 375"/>
                  <a:gd name="T46" fmla="+- 0 5306 5296"/>
                  <a:gd name="T47" fmla="*/ 5306 h 375"/>
                  <a:gd name="T48" fmla="+- 0 2681 2523"/>
                  <a:gd name="T49" fmla="*/ T48 w 375"/>
                  <a:gd name="T50" fmla="+- 0 5296 5296"/>
                  <a:gd name="T51" fmla="*/ 5296 h 37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375" h="375">
                    <a:moveTo>
                      <a:pt x="158" y="0"/>
                    </a:moveTo>
                    <a:lnTo>
                      <a:pt x="156" y="19"/>
                    </a:lnTo>
                    <a:lnTo>
                      <a:pt x="154" y="39"/>
                    </a:lnTo>
                    <a:lnTo>
                      <a:pt x="135" y="50"/>
                    </a:lnTo>
                    <a:lnTo>
                      <a:pt x="118" y="59"/>
                    </a:lnTo>
                    <a:lnTo>
                      <a:pt x="320" y="59"/>
                    </a:lnTo>
                    <a:lnTo>
                      <a:pt x="318" y="56"/>
                    </a:lnTo>
                    <a:lnTo>
                      <a:pt x="272" y="56"/>
                    </a:lnTo>
                    <a:lnTo>
                      <a:pt x="250" y="53"/>
                    </a:lnTo>
                    <a:lnTo>
                      <a:pt x="232" y="48"/>
                    </a:lnTo>
                    <a:lnTo>
                      <a:pt x="221" y="28"/>
                    </a:lnTo>
                    <a:lnTo>
                      <a:pt x="217" y="10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50" name="Freeform 149"/>
              <p:cNvSpPr>
                <a:spLocks/>
              </p:cNvSpPr>
              <p:nvPr/>
            </p:nvSpPr>
            <p:spPr bwMode="auto">
              <a:xfrm>
                <a:off x="2523" y="5296"/>
                <a:ext cx="375" cy="375"/>
              </a:xfrm>
              <a:custGeom>
                <a:avLst/>
                <a:gdLst>
                  <a:gd name="T0" fmla="+- 0 2834 2523"/>
                  <a:gd name="T1" fmla="*/ T0 w 375"/>
                  <a:gd name="T2" fmla="+- 0 5344 5296"/>
                  <a:gd name="T3" fmla="*/ 5344 h 375"/>
                  <a:gd name="T4" fmla="+- 0 2811 2523"/>
                  <a:gd name="T5" fmla="*/ T4 w 375"/>
                  <a:gd name="T6" fmla="+- 0 5345 5296"/>
                  <a:gd name="T7" fmla="*/ 5345 h 375"/>
                  <a:gd name="T8" fmla="+- 0 2795 2523"/>
                  <a:gd name="T9" fmla="*/ T8 w 375"/>
                  <a:gd name="T10" fmla="+- 0 5352 5296"/>
                  <a:gd name="T11" fmla="*/ 5352 h 375"/>
                  <a:gd name="T12" fmla="+- 0 2841 2523"/>
                  <a:gd name="T13" fmla="*/ T12 w 375"/>
                  <a:gd name="T14" fmla="+- 0 5352 5296"/>
                  <a:gd name="T15" fmla="*/ 5352 h 375"/>
                  <a:gd name="T16" fmla="+- 0 2834 2523"/>
                  <a:gd name="T17" fmla="*/ T16 w 375"/>
                  <a:gd name="T18" fmla="+- 0 5344 5296"/>
                  <a:gd name="T19" fmla="*/ 5344 h 37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375" h="375">
                    <a:moveTo>
                      <a:pt x="311" y="48"/>
                    </a:moveTo>
                    <a:lnTo>
                      <a:pt x="288" y="49"/>
                    </a:lnTo>
                    <a:lnTo>
                      <a:pt x="272" y="56"/>
                    </a:lnTo>
                    <a:lnTo>
                      <a:pt x="318" y="56"/>
                    </a:lnTo>
                    <a:lnTo>
                      <a:pt x="311" y="48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28" name="Group 27"/>
            <p:cNvGrpSpPr>
              <a:grpSpLocks/>
            </p:cNvGrpSpPr>
            <p:nvPr/>
          </p:nvGrpSpPr>
          <p:grpSpPr bwMode="auto">
            <a:xfrm>
              <a:off x="4045" y="2056"/>
              <a:ext cx="135" cy="137"/>
              <a:chOff x="4045" y="2056"/>
              <a:chExt cx="135" cy="137"/>
            </a:xfrm>
          </p:grpSpPr>
          <p:sp>
            <p:nvSpPr>
              <p:cNvPr id="144" name="Freeform 143"/>
              <p:cNvSpPr>
                <a:spLocks/>
              </p:cNvSpPr>
              <p:nvPr/>
            </p:nvSpPr>
            <p:spPr bwMode="auto">
              <a:xfrm>
                <a:off x="4045" y="2056"/>
                <a:ext cx="135" cy="137"/>
              </a:xfrm>
              <a:custGeom>
                <a:avLst/>
                <a:gdLst>
                  <a:gd name="T0" fmla="+- 0 4128 4045"/>
                  <a:gd name="T1" fmla="*/ T0 w 135"/>
                  <a:gd name="T2" fmla="+- 0 2056 2056"/>
                  <a:gd name="T3" fmla="*/ 2056 h 137"/>
                  <a:gd name="T4" fmla="+- 0 4062 4045"/>
                  <a:gd name="T5" fmla="*/ T4 w 135"/>
                  <a:gd name="T6" fmla="+- 0 2079 2056"/>
                  <a:gd name="T7" fmla="*/ 2079 h 137"/>
                  <a:gd name="T8" fmla="+- 0 4045 4045"/>
                  <a:gd name="T9" fmla="*/ T8 w 135"/>
                  <a:gd name="T10" fmla="+- 0 2114 2056"/>
                  <a:gd name="T11" fmla="*/ 2114 h 137"/>
                  <a:gd name="T12" fmla="+- 0 4048 4045"/>
                  <a:gd name="T13" fmla="*/ T12 w 135"/>
                  <a:gd name="T14" fmla="+- 0 2139 2056"/>
                  <a:gd name="T15" fmla="*/ 2139 h 137"/>
                  <a:gd name="T16" fmla="+- 0 4087 4045"/>
                  <a:gd name="T17" fmla="*/ T16 w 135"/>
                  <a:gd name="T18" fmla="+- 0 2188 2056"/>
                  <a:gd name="T19" fmla="*/ 2188 h 137"/>
                  <a:gd name="T20" fmla="+- 0 4113 4045"/>
                  <a:gd name="T21" fmla="*/ T20 w 135"/>
                  <a:gd name="T22" fmla="+- 0 2193 2056"/>
                  <a:gd name="T23" fmla="*/ 2193 h 137"/>
                  <a:gd name="T24" fmla="+- 0 4136 4045"/>
                  <a:gd name="T25" fmla="*/ T24 w 135"/>
                  <a:gd name="T26" fmla="+- 0 2189 2056"/>
                  <a:gd name="T27" fmla="*/ 2189 h 137"/>
                  <a:gd name="T28" fmla="+- 0 4155 4045"/>
                  <a:gd name="T29" fmla="*/ T28 w 135"/>
                  <a:gd name="T30" fmla="+- 0 2179 2056"/>
                  <a:gd name="T31" fmla="*/ 2179 h 137"/>
                  <a:gd name="T32" fmla="+- 0 4170 4045"/>
                  <a:gd name="T33" fmla="*/ T32 w 135"/>
                  <a:gd name="T34" fmla="+- 0 2163 2056"/>
                  <a:gd name="T35" fmla="*/ 2163 h 137"/>
                  <a:gd name="T36" fmla="+- 0 4180 4045"/>
                  <a:gd name="T37" fmla="*/ T36 w 135"/>
                  <a:gd name="T38" fmla="+- 0 2144 2056"/>
                  <a:gd name="T39" fmla="*/ 2144 h 137"/>
                  <a:gd name="T40" fmla="+- 0 4178 4045"/>
                  <a:gd name="T41" fmla="*/ T40 w 135"/>
                  <a:gd name="T42" fmla="+- 0 2116 2056"/>
                  <a:gd name="T43" fmla="*/ 2116 h 137"/>
                  <a:gd name="T44" fmla="+- 0 4172 4045"/>
                  <a:gd name="T45" fmla="*/ T44 w 135"/>
                  <a:gd name="T46" fmla="+- 0 2093 2056"/>
                  <a:gd name="T47" fmla="*/ 2093 h 137"/>
                  <a:gd name="T48" fmla="+- 0 4160 4045"/>
                  <a:gd name="T49" fmla="*/ T48 w 135"/>
                  <a:gd name="T50" fmla="+- 0 2075 2056"/>
                  <a:gd name="T51" fmla="*/ 2075 h 137"/>
                  <a:gd name="T52" fmla="+- 0 4145 4045"/>
                  <a:gd name="T53" fmla="*/ T52 w 135"/>
                  <a:gd name="T54" fmla="+- 0 2063 2056"/>
                  <a:gd name="T55" fmla="*/ 2063 h 137"/>
                  <a:gd name="T56" fmla="+- 0 4128 4045"/>
                  <a:gd name="T57" fmla="*/ T56 w 135"/>
                  <a:gd name="T58" fmla="+- 0 2056 2056"/>
                  <a:gd name="T59" fmla="*/ 2056 h 13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</a:cxnLst>
                <a:rect l="0" t="0" r="r" b="b"/>
                <a:pathLst>
                  <a:path w="135" h="137">
                    <a:moveTo>
                      <a:pt x="83" y="0"/>
                    </a:moveTo>
                    <a:lnTo>
                      <a:pt x="17" y="23"/>
                    </a:lnTo>
                    <a:lnTo>
                      <a:pt x="0" y="58"/>
                    </a:lnTo>
                    <a:lnTo>
                      <a:pt x="3" y="83"/>
                    </a:lnTo>
                    <a:lnTo>
                      <a:pt x="42" y="132"/>
                    </a:lnTo>
                    <a:lnTo>
                      <a:pt x="68" y="137"/>
                    </a:lnTo>
                    <a:lnTo>
                      <a:pt x="91" y="133"/>
                    </a:lnTo>
                    <a:lnTo>
                      <a:pt x="110" y="123"/>
                    </a:lnTo>
                    <a:lnTo>
                      <a:pt x="125" y="107"/>
                    </a:lnTo>
                    <a:lnTo>
                      <a:pt x="135" y="88"/>
                    </a:lnTo>
                    <a:lnTo>
                      <a:pt x="133" y="60"/>
                    </a:lnTo>
                    <a:lnTo>
                      <a:pt x="127" y="37"/>
                    </a:lnTo>
                    <a:lnTo>
                      <a:pt x="115" y="19"/>
                    </a:lnTo>
                    <a:lnTo>
                      <a:pt x="100" y="7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29" name="Group 28"/>
            <p:cNvGrpSpPr>
              <a:grpSpLocks/>
            </p:cNvGrpSpPr>
            <p:nvPr/>
          </p:nvGrpSpPr>
          <p:grpSpPr bwMode="auto">
            <a:xfrm>
              <a:off x="3955" y="2210"/>
              <a:ext cx="304" cy="441"/>
              <a:chOff x="3955" y="2210"/>
              <a:chExt cx="304" cy="441"/>
            </a:xfrm>
          </p:grpSpPr>
          <p:sp>
            <p:nvSpPr>
              <p:cNvPr id="137" name="Freeform 136"/>
              <p:cNvSpPr>
                <a:spLocks/>
              </p:cNvSpPr>
              <p:nvPr/>
            </p:nvSpPr>
            <p:spPr bwMode="auto">
              <a:xfrm>
                <a:off x="3955" y="2210"/>
                <a:ext cx="304" cy="441"/>
              </a:xfrm>
              <a:custGeom>
                <a:avLst/>
                <a:gdLst>
                  <a:gd name="T0" fmla="+- 0 4177 3955"/>
                  <a:gd name="T1" fmla="*/ T0 w 304"/>
                  <a:gd name="T2" fmla="+- 0 2437 2210"/>
                  <a:gd name="T3" fmla="*/ 2437 h 441"/>
                  <a:gd name="T4" fmla="+- 0 4119 3955"/>
                  <a:gd name="T5" fmla="*/ T4 w 304"/>
                  <a:gd name="T6" fmla="+- 0 2437 2210"/>
                  <a:gd name="T7" fmla="*/ 2437 h 441"/>
                  <a:gd name="T8" fmla="+- 0 4120 3955"/>
                  <a:gd name="T9" fmla="*/ T8 w 304"/>
                  <a:gd name="T10" fmla="+- 0 2440 2210"/>
                  <a:gd name="T11" fmla="*/ 2440 h 441"/>
                  <a:gd name="T12" fmla="+- 0 4120 3955"/>
                  <a:gd name="T13" fmla="*/ T12 w 304"/>
                  <a:gd name="T14" fmla="+- 0 2616 2210"/>
                  <a:gd name="T15" fmla="*/ 2616 h 441"/>
                  <a:gd name="T16" fmla="+- 0 4126 3955"/>
                  <a:gd name="T17" fmla="*/ T16 w 304"/>
                  <a:gd name="T18" fmla="+- 0 2639 2210"/>
                  <a:gd name="T19" fmla="*/ 2639 h 441"/>
                  <a:gd name="T20" fmla="+- 0 4143 3955"/>
                  <a:gd name="T21" fmla="*/ T20 w 304"/>
                  <a:gd name="T22" fmla="+- 0 2650 2210"/>
                  <a:gd name="T23" fmla="*/ 2650 h 441"/>
                  <a:gd name="T24" fmla="+- 0 4165 3955"/>
                  <a:gd name="T25" fmla="*/ T24 w 304"/>
                  <a:gd name="T26" fmla="+- 0 2643 2210"/>
                  <a:gd name="T27" fmla="*/ 2643 h 441"/>
                  <a:gd name="T28" fmla="+- 0 4176 3955"/>
                  <a:gd name="T29" fmla="*/ T28 w 304"/>
                  <a:gd name="T30" fmla="+- 0 2625 2210"/>
                  <a:gd name="T31" fmla="*/ 2625 h 441"/>
                  <a:gd name="T32" fmla="+- 0 4177 3955"/>
                  <a:gd name="T33" fmla="*/ T32 w 304"/>
                  <a:gd name="T34" fmla="+- 0 2437 2210"/>
                  <a:gd name="T35" fmla="*/ 2437 h 4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304" h="441">
                    <a:moveTo>
                      <a:pt x="222" y="227"/>
                    </a:moveTo>
                    <a:lnTo>
                      <a:pt x="164" y="227"/>
                    </a:lnTo>
                    <a:lnTo>
                      <a:pt x="165" y="230"/>
                    </a:lnTo>
                    <a:lnTo>
                      <a:pt x="165" y="406"/>
                    </a:lnTo>
                    <a:lnTo>
                      <a:pt x="171" y="429"/>
                    </a:lnTo>
                    <a:lnTo>
                      <a:pt x="188" y="440"/>
                    </a:lnTo>
                    <a:lnTo>
                      <a:pt x="210" y="433"/>
                    </a:lnTo>
                    <a:lnTo>
                      <a:pt x="221" y="415"/>
                    </a:lnTo>
                    <a:lnTo>
                      <a:pt x="222" y="227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38" name="Freeform 137"/>
              <p:cNvSpPr>
                <a:spLocks/>
              </p:cNvSpPr>
              <p:nvPr/>
            </p:nvSpPr>
            <p:spPr bwMode="auto">
              <a:xfrm>
                <a:off x="3955" y="2210"/>
                <a:ext cx="304" cy="441"/>
              </a:xfrm>
              <a:custGeom>
                <a:avLst/>
                <a:gdLst>
                  <a:gd name="T0" fmla="+- 0 4183 3955"/>
                  <a:gd name="T1" fmla="*/ T0 w 304"/>
                  <a:gd name="T2" fmla="+- 0 2428 2210"/>
                  <a:gd name="T3" fmla="*/ 2428 h 441"/>
                  <a:gd name="T4" fmla="+- 0 4047 3955"/>
                  <a:gd name="T5" fmla="*/ T4 w 304"/>
                  <a:gd name="T6" fmla="+- 0 2428 2210"/>
                  <a:gd name="T7" fmla="*/ 2428 h 441"/>
                  <a:gd name="T8" fmla="+- 0 4047 3955"/>
                  <a:gd name="T9" fmla="*/ T8 w 304"/>
                  <a:gd name="T10" fmla="+- 0 2616 2210"/>
                  <a:gd name="T11" fmla="*/ 2616 h 441"/>
                  <a:gd name="T12" fmla="+- 0 4054 3955"/>
                  <a:gd name="T13" fmla="*/ T12 w 304"/>
                  <a:gd name="T14" fmla="+- 0 2638 2210"/>
                  <a:gd name="T15" fmla="*/ 2638 h 441"/>
                  <a:gd name="T16" fmla="+- 0 4071 3955"/>
                  <a:gd name="T17" fmla="*/ T16 w 304"/>
                  <a:gd name="T18" fmla="+- 0 2649 2210"/>
                  <a:gd name="T19" fmla="*/ 2649 h 441"/>
                  <a:gd name="T20" fmla="+- 0 4094 3955"/>
                  <a:gd name="T21" fmla="*/ T20 w 304"/>
                  <a:gd name="T22" fmla="+- 0 2643 2210"/>
                  <a:gd name="T23" fmla="*/ 2643 h 441"/>
                  <a:gd name="T24" fmla="+- 0 4104 3955"/>
                  <a:gd name="T25" fmla="*/ T24 w 304"/>
                  <a:gd name="T26" fmla="+- 0 2625 2210"/>
                  <a:gd name="T27" fmla="*/ 2625 h 441"/>
                  <a:gd name="T28" fmla="+- 0 4105 3955"/>
                  <a:gd name="T29" fmla="*/ T28 w 304"/>
                  <a:gd name="T30" fmla="+- 0 2440 2210"/>
                  <a:gd name="T31" fmla="*/ 2440 h 441"/>
                  <a:gd name="T32" fmla="+- 0 4105 3955"/>
                  <a:gd name="T33" fmla="*/ T32 w 304"/>
                  <a:gd name="T34" fmla="+- 0 2437 2210"/>
                  <a:gd name="T35" fmla="*/ 2437 h 441"/>
                  <a:gd name="T36" fmla="+- 0 4177 3955"/>
                  <a:gd name="T37" fmla="*/ T36 w 304"/>
                  <a:gd name="T38" fmla="+- 0 2437 2210"/>
                  <a:gd name="T39" fmla="*/ 2437 h 441"/>
                  <a:gd name="T40" fmla="+- 0 4177 3955"/>
                  <a:gd name="T41" fmla="*/ T40 w 304"/>
                  <a:gd name="T42" fmla="+- 0 2433 2210"/>
                  <a:gd name="T43" fmla="*/ 2433 h 441"/>
                  <a:gd name="T44" fmla="+- 0 4181 3955"/>
                  <a:gd name="T45" fmla="*/ T44 w 304"/>
                  <a:gd name="T46" fmla="+- 0 2431 2210"/>
                  <a:gd name="T47" fmla="*/ 2431 h 441"/>
                  <a:gd name="T48" fmla="+- 0 4183 3955"/>
                  <a:gd name="T49" fmla="*/ T48 w 304"/>
                  <a:gd name="T50" fmla="+- 0 2428 2210"/>
                  <a:gd name="T51" fmla="*/ 2428 h 4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304" h="441">
                    <a:moveTo>
                      <a:pt x="228" y="218"/>
                    </a:moveTo>
                    <a:lnTo>
                      <a:pt x="92" y="218"/>
                    </a:lnTo>
                    <a:lnTo>
                      <a:pt x="92" y="406"/>
                    </a:lnTo>
                    <a:lnTo>
                      <a:pt x="99" y="428"/>
                    </a:lnTo>
                    <a:lnTo>
                      <a:pt x="116" y="439"/>
                    </a:lnTo>
                    <a:lnTo>
                      <a:pt x="139" y="433"/>
                    </a:lnTo>
                    <a:lnTo>
                      <a:pt x="149" y="415"/>
                    </a:lnTo>
                    <a:lnTo>
                      <a:pt x="150" y="230"/>
                    </a:lnTo>
                    <a:lnTo>
                      <a:pt x="150" y="227"/>
                    </a:lnTo>
                    <a:lnTo>
                      <a:pt x="222" y="227"/>
                    </a:lnTo>
                    <a:lnTo>
                      <a:pt x="222" y="223"/>
                    </a:lnTo>
                    <a:lnTo>
                      <a:pt x="226" y="221"/>
                    </a:lnTo>
                    <a:lnTo>
                      <a:pt x="228" y="218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39" name="Freeform 138"/>
              <p:cNvSpPr>
                <a:spLocks/>
              </p:cNvSpPr>
              <p:nvPr/>
            </p:nvSpPr>
            <p:spPr bwMode="auto">
              <a:xfrm>
                <a:off x="3955" y="2210"/>
                <a:ext cx="304" cy="441"/>
              </a:xfrm>
              <a:custGeom>
                <a:avLst/>
                <a:gdLst>
                  <a:gd name="T0" fmla="+- 0 4008 3955"/>
                  <a:gd name="T1" fmla="*/ T0 w 304"/>
                  <a:gd name="T2" fmla="+- 0 2442 2210"/>
                  <a:gd name="T3" fmla="*/ 2442 h 441"/>
                  <a:gd name="T4" fmla="+- 0 3962 3955"/>
                  <a:gd name="T5" fmla="*/ T4 w 304"/>
                  <a:gd name="T6" fmla="+- 0 2442 2210"/>
                  <a:gd name="T7" fmla="*/ 2442 h 441"/>
                  <a:gd name="T8" fmla="+- 0 3955 3955"/>
                  <a:gd name="T9" fmla="*/ T8 w 304"/>
                  <a:gd name="T10" fmla="+- 0 2449 2210"/>
                  <a:gd name="T11" fmla="*/ 2449 h 441"/>
                  <a:gd name="T12" fmla="+- 0 3955 3955"/>
                  <a:gd name="T13" fmla="*/ T12 w 304"/>
                  <a:gd name="T14" fmla="+- 0 2560 2210"/>
                  <a:gd name="T15" fmla="*/ 2560 h 441"/>
                  <a:gd name="T16" fmla="+- 0 3962 3955"/>
                  <a:gd name="T17" fmla="*/ T16 w 304"/>
                  <a:gd name="T18" fmla="+- 0 2567 2210"/>
                  <a:gd name="T19" fmla="*/ 2567 h 441"/>
                  <a:gd name="T20" fmla="+- 0 4008 3955"/>
                  <a:gd name="T21" fmla="*/ T20 w 304"/>
                  <a:gd name="T22" fmla="+- 0 2567 2210"/>
                  <a:gd name="T23" fmla="*/ 2567 h 441"/>
                  <a:gd name="T24" fmla="+- 0 4015 3955"/>
                  <a:gd name="T25" fmla="*/ T24 w 304"/>
                  <a:gd name="T26" fmla="+- 0 2560 2210"/>
                  <a:gd name="T27" fmla="*/ 2560 h 441"/>
                  <a:gd name="T28" fmla="+- 0 4015 3955"/>
                  <a:gd name="T29" fmla="*/ T28 w 304"/>
                  <a:gd name="T30" fmla="+- 0 2449 2210"/>
                  <a:gd name="T31" fmla="*/ 2449 h 441"/>
                  <a:gd name="T32" fmla="+- 0 4008 3955"/>
                  <a:gd name="T33" fmla="*/ T32 w 304"/>
                  <a:gd name="T34" fmla="+- 0 2442 2210"/>
                  <a:gd name="T35" fmla="*/ 2442 h 4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304" h="441">
                    <a:moveTo>
                      <a:pt x="53" y="232"/>
                    </a:moveTo>
                    <a:lnTo>
                      <a:pt x="7" y="232"/>
                    </a:lnTo>
                    <a:lnTo>
                      <a:pt x="0" y="239"/>
                    </a:lnTo>
                    <a:lnTo>
                      <a:pt x="0" y="350"/>
                    </a:lnTo>
                    <a:lnTo>
                      <a:pt x="7" y="357"/>
                    </a:lnTo>
                    <a:lnTo>
                      <a:pt x="53" y="357"/>
                    </a:lnTo>
                    <a:lnTo>
                      <a:pt x="60" y="350"/>
                    </a:lnTo>
                    <a:lnTo>
                      <a:pt x="60" y="239"/>
                    </a:lnTo>
                    <a:lnTo>
                      <a:pt x="53" y="232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40" name="Freeform 139"/>
              <p:cNvSpPr>
                <a:spLocks/>
              </p:cNvSpPr>
              <p:nvPr/>
            </p:nvSpPr>
            <p:spPr bwMode="auto">
              <a:xfrm>
                <a:off x="3955" y="2210"/>
                <a:ext cx="304" cy="441"/>
              </a:xfrm>
              <a:custGeom>
                <a:avLst/>
                <a:gdLst>
                  <a:gd name="T0" fmla="+- 0 4067 3955"/>
                  <a:gd name="T1" fmla="*/ T0 w 304"/>
                  <a:gd name="T2" fmla="+- 0 2210 2210"/>
                  <a:gd name="T3" fmla="*/ 2210 h 441"/>
                  <a:gd name="T4" fmla="+- 0 4019 3955"/>
                  <a:gd name="T5" fmla="*/ T4 w 304"/>
                  <a:gd name="T6" fmla="+- 0 2260 2210"/>
                  <a:gd name="T7" fmla="*/ 2260 h 441"/>
                  <a:gd name="T8" fmla="+- 0 3994 3955"/>
                  <a:gd name="T9" fmla="*/ T8 w 304"/>
                  <a:gd name="T10" fmla="+- 0 2328 2210"/>
                  <a:gd name="T11" fmla="*/ 2328 h 441"/>
                  <a:gd name="T12" fmla="+- 0 3987 3955"/>
                  <a:gd name="T13" fmla="*/ T12 w 304"/>
                  <a:gd name="T14" fmla="+- 0 2349 2210"/>
                  <a:gd name="T15" fmla="*/ 2349 h 441"/>
                  <a:gd name="T16" fmla="+- 0 3980 3955"/>
                  <a:gd name="T17" fmla="*/ T16 w 304"/>
                  <a:gd name="T18" fmla="+- 0 2368 2210"/>
                  <a:gd name="T19" fmla="*/ 2368 h 441"/>
                  <a:gd name="T20" fmla="+- 0 3973 3955"/>
                  <a:gd name="T21" fmla="*/ T20 w 304"/>
                  <a:gd name="T22" fmla="+- 0 2386 2210"/>
                  <a:gd name="T23" fmla="*/ 2386 h 441"/>
                  <a:gd name="T24" fmla="+- 0 3966 3955"/>
                  <a:gd name="T25" fmla="*/ T24 w 304"/>
                  <a:gd name="T26" fmla="+- 0 2409 2210"/>
                  <a:gd name="T27" fmla="*/ 2409 h 441"/>
                  <a:gd name="T28" fmla="+- 0 3970 3955"/>
                  <a:gd name="T29" fmla="*/ T28 w 304"/>
                  <a:gd name="T30" fmla="+- 0 2425 2210"/>
                  <a:gd name="T31" fmla="*/ 2425 h 441"/>
                  <a:gd name="T32" fmla="+- 0 3977 3955"/>
                  <a:gd name="T33" fmla="*/ T32 w 304"/>
                  <a:gd name="T34" fmla="+- 0 2431 2210"/>
                  <a:gd name="T35" fmla="*/ 2431 h 441"/>
                  <a:gd name="T36" fmla="+- 0 3976 3955"/>
                  <a:gd name="T37" fmla="*/ T36 w 304"/>
                  <a:gd name="T38" fmla="+- 0 2436 2210"/>
                  <a:gd name="T39" fmla="*/ 2436 h 441"/>
                  <a:gd name="T40" fmla="+- 0 3976 3955"/>
                  <a:gd name="T41" fmla="*/ T40 w 304"/>
                  <a:gd name="T42" fmla="+- 0 2442 2210"/>
                  <a:gd name="T43" fmla="*/ 2442 h 441"/>
                  <a:gd name="T44" fmla="+- 0 3995 3955"/>
                  <a:gd name="T45" fmla="*/ T44 w 304"/>
                  <a:gd name="T46" fmla="+- 0 2442 2210"/>
                  <a:gd name="T47" fmla="*/ 2442 h 441"/>
                  <a:gd name="T48" fmla="+- 0 3994 3955"/>
                  <a:gd name="T49" fmla="*/ T48 w 304"/>
                  <a:gd name="T50" fmla="+- 0 2440 2210"/>
                  <a:gd name="T51" fmla="*/ 2440 h 441"/>
                  <a:gd name="T52" fmla="+- 0 3993 3955"/>
                  <a:gd name="T53" fmla="*/ T52 w 304"/>
                  <a:gd name="T54" fmla="+- 0 2437 2210"/>
                  <a:gd name="T55" fmla="*/ 2437 h 441"/>
                  <a:gd name="T56" fmla="+- 0 3994 3955"/>
                  <a:gd name="T57" fmla="*/ T56 w 304"/>
                  <a:gd name="T58" fmla="+- 0 2433 2210"/>
                  <a:gd name="T59" fmla="*/ 2433 h 441"/>
                  <a:gd name="T60" fmla="+- 0 4024 3955"/>
                  <a:gd name="T61" fmla="*/ T60 w 304"/>
                  <a:gd name="T62" fmla="+- 0 2379 2210"/>
                  <a:gd name="T63" fmla="*/ 2379 h 441"/>
                  <a:gd name="T64" fmla="+- 0 4031 3955"/>
                  <a:gd name="T65" fmla="*/ T64 w 304"/>
                  <a:gd name="T66" fmla="+- 0 2358 2210"/>
                  <a:gd name="T67" fmla="*/ 2358 h 441"/>
                  <a:gd name="T68" fmla="+- 0 4037 3955"/>
                  <a:gd name="T69" fmla="*/ T68 w 304"/>
                  <a:gd name="T70" fmla="+- 0 2341 2210"/>
                  <a:gd name="T71" fmla="*/ 2341 h 441"/>
                  <a:gd name="T72" fmla="+- 0 4040 3955"/>
                  <a:gd name="T73" fmla="*/ T72 w 304"/>
                  <a:gd name="T74" fmla="+- 0 2338 2210"/>
                  <a:gd name="T75" fmla="*/ 2338 h 441"/>
                  <a:gd name="T76" fmla="+- 0 4187 3955"/>
                  <a:gd name="T77" fmla="*/ T76 w 304"/>
                  <a:gd name="T78" fmla="+- 0 2338 2210"/>
                  <a:gd name="T79" fmla="*/ 2338 h 441"/>
                  <a:gd name="T80" fmla="+- 0 4187 3955"/>
                  <a:gd name="T81" fmla="*/ T80 w 304"/>
                  <a:gd name="T82" fmla="+- 0 2337 2210"/>
                  <a:gd name="T83" fmla="*/ 2337 h 441"/>
                  <a:gd name="T84" fmla="+- 0 4112 3955"/>
                  <a:gd name="T85" fmla="*/ T84 w 304"/>
                  <a:gd name="T86" fmla="+- 0 2337 2210"/>
                  <a:gd name="T87" fmla="*/ 2337 h 441"/>
                  <a:gd name="T88" fmla="+- 0 4085 3955"/>
                  <a:gd name="T89" fmla="*/ T88 w 304"/>
                  <a:gd name="T90" fmla="+- 0 2312 2210"/>
                  <a:gd name="T91" fmla="*/ 2312 h 441"/>
                  <a:gd name="T92" fmla="+- 0 4083 3955"/>
                  <a:gd name="T93" fmla="*/ T92 w 304"/>
                  <a:gd name="T94" fmla="+- 0 2308 2210"/>
                  <a:gd name="T95" fmla="*/ 2308 h 441"/>
                  <a:gd name="T96" fmla="+- 0 4096 3955"/>
                  <a:gd name="T97" fmla="*/ T96 w 304"/>
                  <a:gd name="T98" fmla="+- 0 2248 2210"/>
                  <a:gd name="T99" fmla="*/ 2248 h 441"/>
                  <a:gd name="T100" fmla="+- 0 4097 3955"/>
                  <a:gd name="T101" fmla="*/ T100 w 304"/>
                  <a:gd name="T102" fmla="+- 0 2245 2210"/>
                  <a:gd name="T103" fmla="*/ 2245 h 441"/>
                  <a:gd name="T104" fmla="+- 0 4095 3955"/>
                  <a:gd name="T105" fmla="*/ T104 w 304"/>
                  <a:gd name="T106" fmla="+- 0 2230 2210"/>
                  <a:gd name="T107" fmla="*/ 2230 h 441"/>
                  <a:gd name="T108" fmla="+- 0 4098 3955"/>
                  <a:gd name="T109" fmla="*/ T108 w 304"/>
                  <a:gd name="T110" fmla="+- 0 2227 2210"/>
                  <a:gd name="T111" fmla="*/ 2227 h 441"/>
                  <a:gd name="T112" fmla="+- 0 4187 3955"/>
                  <a:gd name="T113" fmla="*/ T112 w 304"/>
                  <a:gd name="T114" fmla="+- 0 2227 2210"/>
                  <a:gd name="T115" fmla="*/ 2227 h 441"/>
                  <a:gd name="T116" fmla="+- 0 4179 3955"/>
                  <a:gd name="T117" fmla="*/ T116 w 304"/>
                  <a:gd name="T118" fmla="+- 0 2218 2210"/>
                  <a:gd name="T119" fmla="*/ 2218 h 441"/>
                  <a:gd name="T120" fmla="+- 0 4167 3955"/>
                  <a:gd name="T121" fmla="*/ T120 w 304"/>
                  <a:gd name="T122" fmla="+- 0 2211 2210"/>
                  <a:gd name="T123" fmla="*/ 2211 h 441"/>
                  <a:gd name="T124" fmla="+- 0 4067 3955"/>
                  <a:gd name="T125" fmla="*/ T124 w 304"/>
                  <a:gd name="T126" fmla="+- 0 2210 2210"/>
                  <a:gd name="T127" fmla="*/ 2210 h 4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</a:cxnLst>
                <a:rect l="0" t="0" r="r" b="b"/>
                <a:pathLst>
                  <a:path w="304" h="441">
                    <a:moveTo>
                      <a:pt x="112" y="0"/>
                    </a:moveTo>
                    <a:lnTo>
                      <a:pt x="64" y="50"/>
                    </a:lnTo>
                    <a:lnTo>
                      <a:pt x="39" y="118"/>
                    </a:lnTo>
                    <a:lnTo>
                      <a:pt x="32" y="139"/>
                    </a:lnTo>
                    <a:lnTo>
                      <a:pt x="25" y="158"/>
                    </a:lnTo>
                    <a:lnTo>
                      <a:pt x="18" y="176"/>
                    </a:lnTo>
                    <a:lnTo>
                      <a:pt x="11" y="199"/>
                    </a:lnTo>
                    <a:lnTo>
                      <a:pt x="15" y="215"/>
                    </a:lnTo>
                    <a:lnTo>
                      <a:pt x="22" y="221"/>
                    </a:lnTo>
                    <a:lnTo>
                      <a:pt x="21" y="226"/>
                    </a:lnTo>
                    <a:lnTo>
                      <a:pt x="21" y="232"/>
                    </a:lnTo>
                    <a:lnTo>
                      <a:pt x="40" y="232"/>
                    </a:lnTo>
                    <a:lnTo>
                      <a:pt x="39" y="230"/>
                    </a:lnTo>
                    <a:lnTo>
                      <a:pt x="38" y="227"/>
                    </a:lnTo>
                    <a:lnTo>
                      <a:pt x="39" y="223"/>
                    </a:lnTo>
                    <a:lnTo>
                      <a:pt x="69" y="169"/>
                    </a:lnTo>
                    <a:lnTo>
                      <a:pt x="76" y="148"/>
                    </a:lnTo>
                    <a:lnTo>
                      <a:pt x="82" y="131"/>
                    </a:lnTo>
                    <a:lnTo>
                      <a:pt x="85" y="128"/>
                    </a:lnTo>
                    <a:lnTo>
                      <a:pt x="232" y="128"/>
                    </a:lnTo>
                    <a:lnTo>
                      <a:pt x="232" y="127"/>
                    </a:lnTo>
                    <a:lnTo>
                      <a:pt x="157" y="127"/>
                    </a:lnTo>
                    <a:lnTo>
                      <a:pt x="130" y="102"/>
                    </a:lnTo>
                    <a:lnTo>
                      <a:pt x="128" y="98"/>
                    </a:lnTo>
                    <a:lnTo>
                      <a:pt x="141" y="38"/>
                    </a:lnTo>
                    <a:lnTo>
                      <a:pt x="142" y="35"/>
                    </a:lnTo>
                    <a:lnTo>
                      <a:pt x="140" y="20"/>
                    </a:lnTo>
                    <a:lnTo>
                      <a:pt x="143" y="17"/>
                    </a:lnTo>
                    <a:lnTo>
                      <a:pt x="232" y="17"/>
                    </a:lnTo>
                    <a:lnTo>
                      <a:pt x="224" y="8"/>
                    </a:lnTo>
                    <a:lnTo>
                      <a:pt x="212" y="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41" name="Freeform 140"/>
              <p:cNvSpPr>
                <a:spLocks/>
              </p:cNvSpPr>
              <p:nvPr/>
            </p:nvSpPr>
            <p:spPr bwMode="auto">
              <a:xfrm>
                <a:off x="3955" y="2210"/>
                <a:ext cx="304" cy="441"/>
              </a:xfrm>
              <a:custGeom>
                <a:avLst/>
                <a:gdLst>
                  <a:gd name="T0" fmla="+- 0 4235 3955"/>
                  <a:gd name="T1" fmla="*/ T0 w 304"/>
                  <a:gd name="T2" fmla="+- 0 2336 2210"/>
                  <a:gd name="T3" fmla="*/ 2336 h 441"/>
                  <a:gd name="T4" fmla="+- 0 4187 3955"/>
                  <a:gd name="T5" fmla="*/ T4 w 304"/>
                  <a:gd name="T6" fmla="+- 0 2336 2210"/>
                  <a:gd name="T7" fmla="*/ 2336 h 441"/>
                  <a:gd name="T8" fmla="+- 0 4189 3955"/>
                  <a:gd name="T9" fmla="*/ T8 w 304"/>
                  <a:gd name="T10" fmla="+- 0 2340 2210"/>
                  <a:gd name="T11" fmla="*/ 2340 h 441"/>
                  <a:gd name="T12" fmla="+- 0 4195 3955"/>
                  <a:gd name="T13" fmla="*/ T12 w 304"/>
                  <a:gd name="T14" fmla="+- 0 2362 2210"/>
                  <a:gd name="T15" fmla="*/ 2362 h 441"/>
                  <a:gd name="T16" fmla="+- 0 4201 3955"/>
                  <a:gd name="T17" fmla="*/ T16 w 304"/>
                  <a:gd name="T18" fmla="+- 0 2383 2210"/>
                  <a:gd name="T19" fmla="*/ 2383 h 441"/>
                  <a:gd name="T20" fmla="+- 0 4208 3955"/>
                  <a:gd name="T21" fmla="*/ T20 w 304"/>
                  <a:gd name="T22" fmla="+- 0 2403 2210"/>
                  <a:gd name="T23" fmla="*/ 2403 h 441"/>
                  <a:gd name="T24" fmla="+- 0 4221 3955"/>
                  <a:gd name="T25" fmla="*/ T24 w 304"/>
                  <a:gd name="T26" fmla="+- 0 2427 2210"/>
                  <a:gd name="T27" fmla="*/ 2427 h 441"/>
                  <a:gd name="T28" fmla="+- 0 4234 3955"/>
                  <a:gd name="T29" fmla="*/ T28 w 304"/>
                  <a:gd name="T30" fmla="+- 0 2433 2210"/>
                  <a:gd name="T31" fmla="*/ 2433 h 441"/>
                  <a:gd name="T32" fmla="+- 0 4238 3955"/>
                  <a:gd name="T33" fmla="*/ T32 w 304"/>
                  <a:gd name="T34" fmla="+- 0 2433 2210"/>
                  <a:gd name="T35" fmla="*/ 2433 h 441"/>
                  <a:gd name="T36" fmla="+- 0 4242 3955"/>
                  <a:gd name="T37" fmla="*/ T36 w 304"/>
                  <a:gd name="T38" fmla="+- 0 2433 2210"/>
                  <a:gd name="T39" fmla="*/ 2433 h 441"/>
                  <a:gd name="T40" fmla="+- 0 4245 3955"/>
                  <a:gd name="T41" fmla="*/ T40 w 304"/>
                  <a:gd name="T42" fmla="+- 0 2431 2210"/>
                  <a:gd name="T43" fmla="*/ 2431 h 441"/>
                  <a:gd name="T44" fmla="+- 0 4258 3955"/>
                  <a:gd name="T45" fmla="*/ T44 w 304"/>
                  <a:gd name="T46" fmla="+- 0 2418 2210"/>
                  <a:gd name="T47" fmla="*/ 2418 h 441"/>
                  <a:gd name="T48" fmla="+- 0 4259 3955"/>
                  <a:gd name="T49" fmla="*/ T48 w 304"/>
                  <a:gd name="T50" fmla="+- 0 2398 2210"/>
                  <a:gd name="T51" fmla="*/ 2398 h 441"/>
                  <a:gd name="T52" fmla="+- 0 4258 3955"/>
                  <a:gd name="T53" fmla="*/ T52 w 304"/>
                  <a:gd name="T54" fmla="+- 0 2396 2210"/>
                  <a:gd name="T55" fmla="*/ 2396 h 441"/>
                  <a:gd name="T56" fmla="+- 0 4250 3955"/>
                  <a:gd name="T57" fmla="*/ T56 w 304"/>
                  <a:gd name="T58" fmla="+- 0 2377 2210"/>
                  <a:gd name="T59" fmla="*/ 2377 h 441"/>
                  <a:gd name="T60" fmla="+- 0 4243 3955"/>
                  <a:gd name="T61" fmla="*/ T60 w 304"/>
                  <a:gd name="T62" fmla="+- 0 2358 2210"/>
                  <a:gd name="T63" fmla="*/ 2358 h 441"/>
                  <a:gd name="T64" fmla="+- 0 4236 3955"/>
                  <a:gd name="T65" fmla="*/ T64 w 304"/>
                  <a:gd name="T66" fmla="+- 0 2340 2210"/>
                  <a:gd name="T67" fmla="*/ 2340 h 441"/>
                  <a:gd name="T68" fmla="+- 0 4235 3955"/>
                  <a:gd name="T69" fmla="*/ T68 w 304"/>
                  <a:gd name="T70" fmla="+- 0 2336 2210"/>
                  <a:gd name="T71" fmla="*/ 2336 h 4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</a:cxnLst>
                <a:rect l="0" t="0" r="r" b="b"/>
                <a:pathLst>
                  <a:path w="304" h="441">
                    <a:moveTo>
                      <a:pt x="280" y="126"/>
                    </a:moveTo>
                    <a:lnTo>
                      <a:pt x="232" y="126"/>
                    </a:lnTo>
                    <a:lnTo>
                      <a:pt x="234" y="130"/>
                    </a:lnTo>
                    <a:lnTo>
                      <a:pt x="240" y="152"/>
                    </a:lnTo>
                    <a:lnTo>
                      <a:pt x="246" y="173"/>
                    </a:lnTo>
                    <a:lnTo>
                      <a:pt x="253" y="193"/>
                    </a:lnTo>
                    <a:lnTo>
                      <a:pt x="266" y="217"/>
                    </a:lnTo>
                    <a:lnTo>
                      <a:pt x="279" y="223"/>
                    </a:lnTo>
                    <a:lnTo>
                      <a:pt x="283" y="223"/>
                    </a:lnTo>
                    <a:lnTo>
                      <a:pt x="287" y="223"/>
                    </a:lnTo>
                    <a:lnTo>
                      <a:pt x="290" y="221"/>
                    </a:lnTo>
                    <a:lnTo>
                      <a:pt x="303" y="208"/>
                    </a:lnTo>
                    <a:lnTo>
                      <a:pt x="304" y="188"/>
                    </a:lnTo>
                    <a:lnTo>
                      <a:pt x="303" y="186"/>
                    </a:lnTo>
                    <a:lnTo>
                      <a:pt x="295" y="167"/>
                    </a:lnTo>
                    <a:lnTo>
                      <a:pt x="288" y="148"/>
                    </a:lnTo>
                    <a:lnTo>
                      <a:pt x="281" y="130"/>
                    </a:lnTo>
                    <a:lnTo>
                      <a:pt x="280" y="126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42" name="Freeform 141"/>
              <p:cNvSpPr>
                <a:spLocks/>
              </p:cNvSpPr>
              <p:nvPr/>
            </p:nvSpPr>
            <p:spPr bwMode="auto">
              <a:xfrm>
                <a:off x="3955" y="2210"/>
                <a:ext cx="304" cy="441"/>
              </a:xfrm>
              <a:custGeom>
                <a:avLst/>
                <a:gdLst>
                  <a:gd name="T0" fmla="+- 0 4187 3955"/>
                  <a:gd name="T1" fmla="*/ T0 w 304"/>
                  <a:gd name="T2" fmla="+- 0 2338 2210"/>
                  <a:gd name="T3" fmla="*/ 2338 h 441"/>
                  <a:gd name="T4" fmla="+- 0 4040 3955"/>
                  <a:gd name="T5" fmla="*/ T4 w 304"/>
                  <a:gd name="T6" fmla="+- 0 2338 2210"/>
                  <a:gd name="T7" fmla="*/ 2338 h 441"/>
                  <a:gd name="T8" fmla="+- 0 4039 3955"/>
                  <a:gd name="T9" fmla="*/ T8 w 304"/>
                  <a:gd name="T10" fmla="+- 0 2346 2210"/>
                  <a:gd name="T11" fmla="*/ 2346 h 441"/>
                  <a:gd name="T12" fmla="+- 0 4039 3955"/>
                  <a:gd name="T13" fmla="*/ T12 w 304"/>
                  <a:gd name="T14" fmla="+- 0 2415 2210"/>
                  <a:gd name="T15" fmla="*/ 2415 h 441"/>
                  <a:gd name="T16" fmla="+- 0 4038 3955"/>
                  <a:gd name="T17" fmla="*/ T16 w 304"/>
                  <a:gd name="T18" fmla="+- 0 2424 2210"/>
                  <a:gd name="T19" fmla="*/ 2424 h 441"/>
                  <a:gd name="T20" fmla="+- 0 4043 3955"/>
                  <a:gd name="T21" fmla="*/ T20 w 304"/>
                  <a:gd name="T22" fmla="+- 0 2429 2210"/>
                  <a:gd name="T23" fmla="*/ 2429 h 441"/>
                  <a:gd name="T24" fmla="+- 0 4047 3955"/>
                  <a:gd name="T25" fmla="*/ T24 w 304"/>
                  <a:gd name="T26" fmla="+- 0 2428 2210"/>
                  <a:gd name="T27" fmla="*/ 2428 h 441"/>
                  <a:gd name="T28" fmla="+- 0 4183 3955"/>
                  <a:gd name="T29" fmla="*/ T28 w 304"/>
                  <a:gd name="T30" fmla="+- 0 2428 2210"/>
                  <a:gd name="T31" fmla="*/ 2428 h 441"/>
                  <a:gd name="T32" fmla="+- 0 4186 3955"/>
                  <a:gd name="T33" fmla="*/ T32 w 304"/>
                  <a:gd name="T34" fmla="+- 0 2425 2210"/>
                  <a:gd name="T35" fmla="*/ 2425 h 441"/>
                  <a:gd name="T36" fmla="+- 0 4187 3955"/>
                  <a:gd name="T37" fmla="*/ T36 w 304"/>
                  <a:gd name="T38" fmla="+- 0 2421 2210"/>
                  <a:gd name="T39" fmla="*/ 2421 h 441"/>
                  <a:gd name="T40" fmla="+- 0 4187 3955"/>
                  <a:gd name="T41" fmla="*/ T40 w 304"/>
                  <a:gd name="T42" fmla="+- 0 2338 2210"/>
                  <a:gd name="T43" fmla="*/ 2338 h 4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</a:cxnLst>
                <a:rect l="0" t="0" r="r" b="b"/>
                <a:pathLst>
                  <a:path w="304" h="441">
                    <a:moveTo>
                      <a:pt x="232" y="128"/>
                    </a:moveTo>
                    <a:lnTo>
                      <a:pt x="85" y="128"/>
                    </a:lnTo>
                    <a:lnTo>
                      <a:pt x="84" y="136"/>
                    </a:lnTo>
                    <a:lnTo>
                      <a:pt x="84" y="205"/>
                    </a:lnTo>
                    <a:lnTo>
                      <a:pt x="83" y="214"/>
                    </a:lnTo>
                    <a:lnTo>
                      <a:pt x="88" y="219"/>
                    </a:lnTo>
                    <a:lnTo>
                      <a:pt x="92" y="218"/>
                    </a:lnTo>
                    <a:lnTo>
                      <a:pt x="228" y="218"/>
                    </a:lnTo>
                    <a:lnTo>
                      <a:pt x="231" y="215"/>
                    </a:lnTo>
                    <a:lnTo>
                      <a:pt x="232" y="211"/>
                    </a:lnTo>
                    <a:lnTo>
                      <a:pt x="232" y="128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43" name="Freeform 142"/>
              <p:cNvSpPr>
                <a:spLocks/>
              </p:cNvSpPr>
              <p:nvPr/>
            </p:nvSpPr>
            <p:spPr bwMode="auto">
              <a:xfrm>
                <a:off x="3955" y="2210"/>
                <a:ext cx="304" cy="441"/>
              </a:xfrm>
              <a:custGeom>
                <a:avLst/>
                <a:gdLst>
                  <a:gd name="T0" fmla="+- 0 4187 3955"/>
                  <a:gd name="T1" fmla="*/ T0 w 304"/>
                  <a:gd name="T2" fmla="+- 0 2227 2210"/>
                  <a:gd name="T3" fmla="*/ 2227 h 441"/>
                  <a:gd name="T4" fmla="+- 0 4129 3955"/>
                  <a:gd name="T5" fmla="*/ T4 w 304"/>
                  <a:gd name="T6" fmla="+- 0 2227 2210"/>
                  <a:gd name="T7" fmla="*/ 2227 h 441"/>
                  <a:gd name="T8" fmla="+- 0 4132 3955"/>
                  <a:gd name="T9" fmla="*/ T8 w 304"/>
                  <a:gd name="T10" fmla="+- 0 2230 2210"/>
                  <a:gd name="T11" fmla="*/ 2230 h 441"/>
                  <a:gd name="T12" fmla="+- 0 4130 3955"/>
                  <a:gd name="T13" fmla="*/ T12 w 304"/>
                  <a:gd name="T14" fmla="+- 0 2245 2210"/>
                  <a:gd name="T15" fmla="*/ 2245 h 441"/>
                  <a:gd name="T16" fmla="+- 0 4143 3955"/>
                  <a:gd name="T17" fmla="*/ T16 w 304"/>
                  <a:gd name="T18" fmla="+- 0 2308 2210"/>
                  <a:gd name="T19" fmla="*/ 2308 h 441"/>
                  <a:gd name="T20" fmla="+- 0 4142 3955"/>
                  <a:gd name="T21" fmla="*/ T20 w 304"/>
                  <a:gd name="T22" fmla="+- 0 2312 2210"/>
                  <a:gd name="T23" fmla="*/ 2312 h 441"/>
                  <a:gd name="T24" fmla="+- 0 4115 3955"/>
                  <a:gd name="T25" fmla="*/ T24 w 304"/>
                  <a:gd name="T26" fmla="+- 0 2337 2210"/>
                  <a:gd name="T27" fmla="*/ 2337 h 441"/>
                  <a:gd name="T28" fmla="+- 0 4187 3955"/>
                  <a:gd name="T29" fmla="*/ T28 w 304"/>
                  <a:gd name="T30" fmla="+- 0 2337 2210"/>
                  <a:gd name="T31" fmla="*/ 2337 h 441"/>
                  <a:gd name="T32" fmla="+- 0 4187 3955"/>
                  <a:gd name="T33" fmla="*/ T32 w 304"/>
                  <a:gd name="T34" fmla="+- 0 2336 2210"/>
                  <a:gd name="T35" fmla="*/ 2336 h 441"/>
                  <a:gd name="T36" fmla="+- 0 4235 3955"/>
                  <a:gd name="T37" fmla="*/ T36 w 304"/>
                  <a:gd name="T38" fmla="+- 0 2336 2210"/>
                  <a:gd name="T39" fmla="*/ 2336 h 441"/>
                  <a:gd name="T40" fmla="+- 0 4228 3955"/>
                  <a:gd name="T41" fmla="*/ T40 w 304"/>
                  <a:gd name="T42" fmla="+- 0 2316 2210"/>
                  <a:gd name="T43" fmla="*/ 2316 h 441"/>
                  <a:gd name="T44" fmla="+- 0 4220 3955"/>
                  <a:gd name="T45" fmla="*/ T44 w 304"/>
                  <a:gd name="T46" fmla="+- 0 2293 2210"/>
                  <a:gd name="T47" fmla="*/ 2293 h 441"/>
                  <a:gd name="T48" fmla="+- 0 4211 3955"/>
                  <a:gd name="T49" fmla="*/ T48 w 304"/>
                  <a:gd name="T50" fmla="+- 0 2270 2210"/>
                  <a:gd name="T51" fmla="*/ 2270 h 441"/>
                  <a:gd name="T52" fmla="+- 0 4201 3955"/>
                  <a:gd name="T53" fmla="*/ T52 w 304"/>
                  <a:gd name="T54" fmla="+- 0 2249 2210"/>
                  <a:gd name="T55" fmla="*/ 2249 h 441"/>
                  <a:gd name="T56" fmla="+- 0 4191 3955"/>
                  <a:gd name="T57" fmla="*/ T56 w 304"/>
                  <a:gd name="T58" fmla="+- 0 2231 2210"/>
                  <a:gd name="T59" fmla="*/ 2231 h 441"/>
                  <a:gd name="T60" fmla="+- 0 4187 3955"/>
                  <a:gd name="T61" fmla="*/ T60 w 304"/>
                  <a:gd name="T62" fmla="+- 0 2227 2210"/>
                  <a:gd name="T63" fmla="*/ 2227 h 4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</a:cxnLst>
                <a:rect l="0" t="0" r="r" b="b"/>
                <a:pathLst>
                  <a:path w="304" h="441">
                    <a:moveTo>
                      <a:pt x="232" y="17"/>
                    </a:moveTo>
                    <a:lnTo>
                      <a:pt x="174" y="17"/>
                    </a:lnTo>
                    <a:lnTo>
                      <a:pt x="177" y="20"/>
                    </a:lnTo>
                    <a:lnTo>
                      <a:pt x="175" y="35"/>
                    </a:lnTo>
                    <a:lnTo>
                      <a:pt x="188" y="98"/>
                    </a:lnTo>
                    <a:lnTo>
                      <a:pt x="187" y="102"/>
                    </a:lnTo>
                    <a:lnTo>
                      <a:pt x="160" y="127"/>
                    </a:lnTo>
                    <a:lnTo>
                      <a:pt x="232" y="127"/>
                    </a:lnTo>
                    <a:lnTo>
                      <a:pt x="232" y="126"/>
                    </a:lnTo>
                    <a:lnTo>
                      <a:pt x="280" y="126"/>
                    </a:lnTo>
                    <a:lnTo>
                      <a:pt x="273" y="106"/>
                    </a:lnTo>
                    <a:lnTo>
                      <a:pt x="265" y="83"/>
                    </a:lnTo>
                    <a:lnTo>
                      <a:pt x="256" y="60"/>
                    </a:lnTo>
                    <a:lnTo>
                      <a:pt x="246" y="39"/>
                    </a:lnTo>
                    <a:lnTo>
                      <a:pt x="236" y="21"/>
                    </a:lnTo>
                    <a:lnTo>
                      <a:pt x="232" y="17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30" name="Group 29"/>
            <p:cNvGrpSpPr>
              <a:grpSpLocks/>
            </p:cNvGrpSpPr>
            <p:nvPr/>
          </p:nvGrpSpPr>
          <p:grpSpPr bwMode="auto">
            <a:xfrm>
              <a:off x="5854" y="4508"/>
              <a:ext cx="73" cy="148"/>
              <a:chOff x="5854" y="4508"/>
              <a:chExt cx="73" cy="148"/>
            </a:xfrm>
          </p:grpSpPr>
          <p:sp>
            <p:nvSpPr>
              <p:cNvPr id="134" name="Freeform 133"/>
              <p:cNvSpPr>
                <a:spLocks/>
              </p:cNvSpPr>
              <p:nvPr/>
            </p:nvSpPr>
            <p:spPr bwMode="auto">
              <a:xfrm>
                <a:off x="5854" y="4508"/>
                <a:ext cx="73" cy="148"/>
              </a:xfrm>
              <a:custGeom>
                <a:avLst/>
                <a:gdLst>
                  <a:gd name="T0" fmla="+- 0 5860 5854"/>
                  <a:gd name="T1" fmla="*/ T0 w 73"/>
                  <a:gd name="T2" fmla="+- 0 4614 4508"/>
                  <a:gd name="T3" fmla="*/ 4614 h 148"/>
                  <a:gd name="T4" fmla="+- 0 5858 5854"/>
                  <a:gd name="T5" fmla="*/ T4 w 73"/>
                  <a:gd name="T6" fmla="+- 0 4616 4508"/>
                  <a:gd name="T7" fmla="*/ 4616 h 148"/>
                  <a:gd name="T8" fmla="+- 0 5855 5854"/>
                  <a:gd name="T9" fmla="*/ T8 w 73"/>
                  <a:gd name="T10" fmla="+- 0 4625 4508"/>
                  <a:gd name="T11" fmla="*/ 4625 h 148"/>
                  <a:gd name="T12" fmla="+- 0 5854 5854"/>
                  <a:gd name="T13" fmla="*/ T12 w 73"/>
                  <a:gd name="T14" fmla="+- 0 4628 4508"/>
                  <a:gd name="T15" fmla="*/ 4628 h 148"/>
                  <a:gd name="T16" fmla="+- 0 5855 5854"/>
                  <a:gd name="T17" fmla="*/ T16 w 73"/>
                  <a:gd name="T18" fmla="+- 0 4630 4508"/>
                  <a:gd name="T19" fmla="*/ 4630 h 148"/>
                  <a:gd name="T20" fmla="+- 0 5865 5854"/>
                  <a:gd name="T21" fmla="*/ T20 w 73"/>
                  <a:gd name="T22" fmla="+- 0 4635 4508"/>
                  <a:gd name="T23" fmla="*/ 4635 h 148"/>
                  <a:gd name="T24" fmla="+- 0 5880 5854"/>
                  <a:gd name="T25" fmla="*/ T24 w 73"/>
                  <a:gd name="T26" fmla="+- 0 4638 4508"/>
                  <a:gd name="T27" fmla="*/ 4638 h 148"/>
                  <a:gd name="T28" fmla="+- 0 5881 5854"/>
                  <a:gd name="T29" fmla="*/ T28 w 73"/>
                  <a:gd name="T30" fmla="+- 0 4638 4508"/>
                  <a:gd name="T31" fmla="*/ 4638 h 148"/>
                  <a:gd name="T32" fmla="+- 0 5881 5854"/>
                  <a:gd name="T33" fmla="*/ T32 w 73"/>
                  <a:gd name="T34" fmla="+- 0 4653 4508"/>
                  <a:gd name="T35" fmla="*/ 4653 h 148"/>
                  <a:gd name="T36" fmla="+- 0 5884 5854"/>
                  <a:gd name="T37" fmla="*/ T36 w 73"/>
                  <a:gd name="T38" fmla="+- 0 4655 4508"/>
                  <a:gd name="T39" fmla="*/ 4655 h 148"/>
                  <a:gd name="T40" fmla="+- 0 5895 5854"/>
                  <a:gd name="T41" fmla="*/ T40 w 73"/>
                  <a:gd name="T42" fmla="+- 0 4655 4508"/>
                  <a:gd name="T43" fmla="*/ 4655 h 148"/>
                  <a:gd name="T44" fmla="+- 0 5898 5854"/>
                  <a:gd name="T45" fmla="*/ T44 w 73"/>
                  <a:gd name="T46" fmla="+- 0 4653 4508"/>
                  <a:gd name="T47" fmla="*/ 4653 h 148"/>
                  <a:gd name="T48" fmla="+- 0 5898 5854"/>
                  <a:gd name="T49" fmla="*/ T48 w 73"/>
                  <a:gd name="T50" fmla="+- 0 4637 4508"/>
                  <a:gd name="T51" fmla="*/ 4637 h 148"/>
                  <a:gd name="T52" fmla="+- 0 5899 5854"/>
                  <a:gd name="T53" fmla="*/ T52 w 73"/>
                  <a:gd name="T54" fmla="+- 0 4637 4508"/>
                  <a:gd name="T55" fmla="*/ 4637 h 148"/>
                  <a:gd name="T56" fmla="+- 0 5918 5854"/>
                  <a:gd name="T57" fmla="*/ T56 w 73"/>
                  <a:gd name="T58" fmla="+- 0 4626 4508"/>
                  <a:gd name="T59" fmla="*/ 4626 h 148"/>
                  <a:gd name="T60" fmla="+- 0 5921 5854"/>
                  <a:gd name="T61" fmla="*/ T60 w 73"/>
                  <a:gd name="T62" fmla="+- 0 4621 4508"/>
                  <a:gd name="T63" fmla="*/ 4621 h 148"/>
                  <a:gd name="T64" fmla="+- 0 5877 5854"/>
                  <a:gd name="T65" fmla="*/ T64 w 73"/>
                  <a:gd name="T66" fmla="+- 0 4621 4508"/>
                  <a:gd name="T67" fmla="*/ 4621 h 148"/>
                  <a:gd name="T68" fmla="+- 0 5865 5854"/>
                  <a:gd name="T69" fmla="*/ T68 w 73"/>
                  <a:gd name="T70" fmla="+- 0 4615 4508"/>
                  <a:gd name="T71" fmla="*/ 4615 h 148"/>
                  <a:gd name="T72" fmla="+- 0 5864 5854"/>
                  <a:gd name="T73" fmla="*/ T72 w 73"/>
                  <a:gd name="T74" fmla="+- 0 4614 4508"/>
                  <a:gd name="T75" fmla="*/ 4614 h 148"/>
                  <a:gd name="T76" fmla="+- 0 5860 5854"/>
                  <a:gd name="T77" fmla="*/ T76 w 73"/>
                  <a:gd name="T78" fmla="+- 0 4614 4508"/>
                  <a:gd name="T79" fmla="*/ 4614 h 14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</a:cxnLst>
                <a:rect l="0" t="0" r="r" b="b"/>
                <a:pathLst>
                  <a:path w="73" h="148">
                    <a:moveTo>
                      <a:pt x="6" y="106"/>
                    </a:moveTo>
                    <a:lnTo>
                      <a:pt x="4" y="108"/>
                    </a:lnTo>
                    <a:lnTo>
                      <a:pt x="1" y="117"/>
                    </a:lnTo>
                    <a:lnTo>
                      <a:pt x="0" y="120"/>
                    </a:lnTo>
                    <a:lnTo>
                      <a:pt x="1" y="122"/>
                    </a:lnTo>
                    <a:lnTo>
                      <a:pt x="11" y="127"/>
                    </a:lnTo>
                    <a:lnTo>
                      <a:pt x="26" y="130"/>
                    </a:lnTo>
                    <a:lnTo>
                      <a:pt x="27" y="130"/>
                    </a:lnTo>
                    <a:lnTo>
                      <a:pt x="27" y="145"/>
                    </a:lnTo>
                    <a:lnTo>
                      <a:pt x="30" y="147"/>
                    </a:lnTo>
                    <a:lnTo>
                      <a:pt x="41" y="147"/>
                    </a:lnTo>
                    <a:lnTo>
                      <a:pt x="44" y="145"/>
                    </a:lnTo>
                    <a:lnTo>
                      <a:pt x="44" y="129"/>
                    </a:lnTo>
                    <a:lnTo>
                      <a:pt x="45" y="129"/>
                    </a:lnTo>
                    <a:lnTo>
                      <a:pt x="64" y="118"/>
                    </a:lnTo>
                    <a:lnTo>
                      <a:pt x="67" y="113"/>
                    </a:lnTo>
                    <a:lnTo>
                      <a:pt x="23" y="113"/>
                    </a:lnTo>
                    <a:lnTo>
                      <a:pt x="11" y="107"/>
                    </a:lnTo>
                    <a:lnTo>
                      <a:pt x="10" y="106"/>
                    </a:lnTo>
                    <a:lnTo>
                      <a:pt x="6" y="106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35" name="Freeform 134"/>
              <p:cNvSpPr>
                <a:spLocks/>
              </p:cNvSpPr>
              <p:nvPr/>
            </p:nvSpPr>
            <p:spPr bwMode="auto">
              <a:xfrm>
                <a:off x="5854" y="4508"/>
                <a:ext cx="73" cy="148"/>
              </a:xfrm>
              <a:custGeom>
                <a:avLst/>
                <a:gdLst>
                  <a:gd name="T0" fmla="+- 0 5896 5854"/>
                  <a:gd name="T1" fmla="*/ T0 w 73"/>
                  <a:gd name="T2" fmla="+- 0 4508 4508"/>
                  <a:gd name="T3" fmla="*/ 4508 h 148"/>
                  <a:gd name="T4" fmla="+- 0 5885 5854"/>
                  <a:gd name="T5" fmla="*/ T4 w 73"/>
                  <a:gd name="T6" fmla="+- 0 4508 4508"/>
                  <a:gd name="T7" fmla="*/ 4508 h 148"/>
                  <a:gd name="T8" fmla="+- 0 5882 5854"/>
                  <a:gd name="T9" fmla="*/ T8 w 73"/>
                  <a:gd name="T10" fmla="+- 0 4511 4508"/>
                  <a:gd name="T11" fmla="*/ 4511 h 148"/>
                  <a:gd name="T12" fmla="+- 0 5882 5854"/>
                  <a:gd name="T13" fmla="*/ T12 w 73"/>
                  <a:gd name="T14" fmla="+- 0 4526 4508"/>
                  <a:gd name="T15" fmla="*/ 4526 h 148"/>
                  <a:gd name="T16" fmla="+- 0 5881 5854"/>
                  <a:gd name="T17" fmla="*/ T16 w 73"/>
                  <a:gd name="T18" fmla="+- 0 4527 4508"/>
                  <a:gd name="T19" fmla="*/ 4527 h 148"/>
                  <a:gd name="T20" fmla="+- 0 5865 5854"/>
                  <a:gd name="T21" fmla="*/ T20 w 73"/>
                  <a:gd name="T22" fmla="+- 0 4530 4508"/>
                  <a:gd name="T23" fmla="*/ 4530 h 148"/>
                  <a:gd name="T24" fmla="+- 0 5855 5854"/>
                  <a:gd name="T25" fmla="*/ T24 w 73"/>
                  <a:gd name="T26" fmla="+- 0 4542 4508"/>
                  <a:gd name="T27" fmla="*/ 4542 h 148"/>
                  <a:gd name="T28" fmla="+- 0 5855 5854"/>
                  <a:gd name="T29" fmla="*/ T28 w 73"/>
                  <a:gd name="T30" fmla="+- 0 4556 4508"/>
                  <a:gd name="T31" fmla="*/ 4556 h 148"/>
                  <a:gd name="T32" fmla="+- 0 5863 5854"/>
                  <a:gd name="T33" fmla="*/ T32 w 73"/>
                  <a:gd name="T34" fmla="+- 0 4575 4508"/>
                  <a:gd name="T35" fmla="*/ 4575 h 148"/>
                  <a:gd name="T36" fmla="+- 0 5881 5854"/>
                  <a:gd name="T37" fmla="*/ T36 w 73"/>
                  <a:gd name="T38" fmla="+- 0 4587 4508"/>
                  <a:gd name="T39" fmla="*/ 4587 h 148"/>
                  <a:gd name="T40" fmla="+- 0 5899 5854"/>
                  <a:gd name="T41" fmla="*/ T40 w 73"/>
                  <a:gd name="T42" fmla="+- 0 4594 4508"/>
                  <a:gd name="T43" fmla="*/ 4594 h 148"/>
                  <a:gd name="T44" fmla="+- 0 5905 5854"/>
                  <a:gd name="T45" fmla="*/ T44 w 73"/>
                  <a:gd name="T46" fmla="+- 0 4599 4508"/>
                  <a:gd name="T47" fmla="*/ 4599 h 148"/>
                  <a:gd name="T48" fmla="+- 0 5905 5854"/>
                  <a:gd name="T49" fmla="*/ T48 w 73"/>
                  <a:gd name="T50" fmla="+- 0 4615 4508"/>
                  <a:gd name="T51" fmla="*/ 4615 h 148"/>
                  <a:gd name="T52" fmla="+- 0 5897 5854"/>
                  <a:gd name="T53" fmla="*/ T52 w 73"/>
                  <a:gd name="T54" fmla="+- 0 4621 4508"/>
                  <a:gd name="T55" fmla="*/ 4621 h 148"/>
                  <a:gd name="T56" fmla="+- 0 5921 5854"/>
                  <a:gd name="T57" fmla="*/ T56 w 73"/>
                  <a:gd name="T58" fmla="+- 0 4621 4508"/>
                  <a:gd name="T59" fmla="*/ 4621 h 148"/>
                  <a:gd name="T60" fmla="+- 0 5926 5854"/>
                  <a:gd name="T61" fmla="*/ T60 w 73"/>
                  <a:gd name="T62" fmla="+- 0 4607 4508"/>
                  <a:gd name="T63" fmla="*/ 4607 h 148"/>
                  <a:gd name="T64" fmla="+- 0 5921 5854"/>
                  <a:gd name="T65" fmla="*/ T64 w 73"/>
                  <a:gd name="T66" fmla="+- 0 4588 4508"/>
                  <a:gd name="T67" fmla="*/ 4588 h 148"/>
                  <a:gd name="T68" fmla="+- 0 5905 5854"/>
                  <a:gd name="T69" fmla="*/ T68 w 73"/>
                  <a:gd name="T70" fmla="+- 0 4575 4508"/>
                  <a:gd name="T71" fmla="*/ 4575 h 148"/>
                  <a:gd name="T72" fmla="+- 0 5897 5854"/>
                  <a:gd name="T73" fmla="*/ T72 w 73"/>
                  <a:gd name="T74" fmla="+- 0 4571 4508"/>
                  <a:gd name="T75" fmla="*/ 4571 h 148"/>
                  <a:gd name="T76" fmla="+- 0 5881 5854"/>
                  <a:gd name="T77" fmla="*/ T76 w 73"/>
                  <a:gd name="T78" fmla="+- 0 4565 4508"/>
                  <a:gd name="T79" fmla="*/ 4565 h 148"/>
                  <a:gd name="T80" fmla="+- 0 5877 5854"/>
                  <a:gd name="T81" fmla="*/ T80 w 73"/>
                  <a:gd name="T82" fmla="+- 0 4561 4508"/>
                  <a:gd name="T83" fmla="*/ 4561 h 148"/>
                  <a:gd name="T84" fmla="+- 0 5877 5854"/>
                  <a:gd name="T85" fmla="*/ T84 w 73"/>
                  <a:gd name="T86" fmla="+- 0 4549 4508"/>
                  <a:gd name="T87" fmla="*/ 4549 h 148"/>
                  <a:gd name="T88" fmla="+- 0 5881 5854"/>
                  <a:gd name="T89" fmla="*/ T88 w 73"/>
                  <a:gd name="T90" fmla="+- 0 4542 4508"/>
                  <a:gd name="T91" fmla="*/ 4542 h 148"/>
                  <a:gd name="T92" fmla="+- 0 5919 5854"/>
                  <a:gd name="T93" fmla="*/ T92 w 73"/>
                  <a:gd name="T94" fmla="+- 0 4542 4508"/>
                  <a:gd name="T95" fmla="*/ 4542 h 148"/>
                  <a:gd name="T96" fmla="+- 0 5921 5854"/>
                  <a:gd name="T97" fmla="*/ T96 w 73"/>
                  <a:gd name="T98" fmla="+- 0 4536 4508"/>
                  <a:gd name="T99" fmla="*/ 4536 h 148"/>
                  <a:gd name="T100" fmla="+- 0 5922 5854"/>
                  <a:gd name="T101" fmla="*/ T100 w 73"/>
                  <a:gd name="T102" fmla="+- 0 4534 4508"/>
                  <a:gd name="T103" fmla="*/ 4534 h 148"/>
                  <a:gd name="T104" fmla="+- 0 5921 5854"/>
                  <a:gd name="T105" fmla="*/ T104 w 73"/>
                  <a:gd name="T106" fmla="+- 0 4532 4508"/>
                  <a:gd name="T107" fmla="*/ 4532 h 148"/>
                  <a:gd name="T108" fmla="+- 0 5913 5854"/>
                  <a:gd name="T109" fmla="*/ T108 w 73"/>
                  <a:gd name="T110" fmla="+- 0 4528 4508"/>
                  <a:gd name="T111" fmla="*/ 4528 h 148"/>
                  <a:gd name="T112" fmla="+- 0 5900 5854"/>
                  <a:gd name="T113" fmla="*/ T112 w 73"/>
                  <a:gd name="T114" fmla="+- 0 4526 4508"/>
                  <a:gd name="T115" fmla="*/ 4526 h 148"/>
                  <a:gd name="T116" fmla="+- 0 5899 5854"/>
                  <a:gd name="T117" fmla="*/ T116 w 73"/>
                  <a:gd name="T118" fmla="+- 0 4526 4508"/>
                  <a:gd name="T119" fmla="*/ 4526 h 148"/>
                  <a:gd name="T120" fmla="+- 0 5899 5854"/>
                  <a:gd name="T121" fmla="*/ T120 w 73"/>
                  <a:gd name="T122" fmla="+- 0 4511 4508"/>
                  <a:gd name="T123" fmla="*/ 4511 h 148"/>
                  <a:gd name="T124" fmla="+- 0 5896 5854"/>
                  <a:gd name="T125" fmla="*/ T124 w 73"/>
                  <a:gd name="T126" fmla="+- 0 4508 4508"/>
                  <a:gd name="T127" fmla="*/ 4508 h 14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</a:cxnLst>
                <a:rect l="0" t="0" r="r" b="b"/>
                <a:pathLst>
                  <a:path w="73" h="148">
                    <a:moveTo>
                      <a:pt x="42" y="0"/>
                    </a:moveTo>
                    <a:lnTo>
                      <a:pt x="31" y="0"/>
                    </a:lnTo>
                    <a:lnTo>
                      <a:pt x="28" y="3"/>
                    </a:lnTo>
                    <a:lnTo>
                      <a:pt x="28" y="18"/>
                    </a:lnTo>
                    <a:lnTo>
                      <a:pt x="27" y="19"/>
                    </a:lnTo>
                    <a:lnTo>
                      <a:pt x="11" y="22"/>
                    </a:lnTo>
                    <a:lnTo>
                      <a:pt x="1" y="34"/>
                    </a:lnTo>
                    <a:lnTo>
                      <a:pt x="1" y="48"/>
                    </a:lnTo>
                    <a:lnTo>
                      <a:pt x="9" y="67"/>
                    </a:lnTo>
                    <a:lnTo>
                      <a:pt x="27" y="79"/>
                    </a:lnTo>
                    <a:lnTo>
                      <a:pt x="45" y="86"/>
                    </a:lnTo>
                    <a:lnTo>
                      <a:pt x="51" y="91"/>
                    </a:lnTo>
                    <a:lnTo>
                      <a:pt x="51" y="107"/>
                    </a:lnTo>
                    <a:lnTo>
                      <a:pt x="43" y="113"/>
                    </a:lnTo>
                    <a:lnTo>
                      <a:pt x="67" y="113"/>
                    </a:lnTo>
                    <a:lnTo>
                      <a:pt x="72" y="99"/>
                    </a:lnTo>
                    <a:lnTo>
                      <a:pt x="67" y="80"/>
                    </a:lnTo>
                    <a:lnTo>
                      <a:pt x="51" y="67"/>
                    </a:lnTo>
                    <a:lnTo>
                      <a:pt x="43" y="63"/>
                    </a:lnTo>
                    <a:lnTo>
                      <a:pt x="27" y="57"/>
                    </a:lnTo>
                    <a:lnTo>
                      <a:pt x="23" y="53"/>
                    </a:lnTo>
                    <a:lnTo>
                      <a:pt x="23" y="41"/>
                    </a:lnTo>
                    <a:lnTo>
                      <a:pt x="27" y="34"/>
                    </a:lnTo>
                    <a:lnTo>
                      <a:pt x="65" y="34"/>
                    </a:lnTo>
                    <a:lnTo>
                      <a:pt x="67" y="28"/>
                    </a:lnTo>
                    <a:lnTo>
                      <a:pt x="68" y="26"/>
                    </a:lnTo>
                    <a:lnTo>
                      <a:pt x="67" y="24"/>
                    </a:lnTo>
                    <a:lnTo>
                      <a:pt x="59" y="20"/>
                    </a:lnTo>
                    <a:lnTo>
                      <a:pt x="46" y="18"/>
                    </a:lnTo>
                    <a:lnTo>
                      <a:pt x="45" y="18"/>
                    </a:lnTo>
                    <a:lnTo>
                      <a:pt x="45" y="3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36" name="Freeform 135"/>
              <p:cNvSpPr>
                <a:spLocks/>
              </p:cNvSpPr>
              <p:nvPr/>
            </p:nvSpPr>
            <p:spPr bwMode="auto">
              <a:xfrm>
                <a:off x="5854" y="4508"/>
                <a:ext cx="73" cy="148"/>
              </a:xfrm>
              <a:custGeom>
                <a:avLst/>
                <a:gdLst>
                  <a:gd name="T0" fmla="+- 0 5919 5854"/>
                  <a:gd name="T1" fmla="*/ T0 w 73"/>
                  <a:gd name="T2" fmla="+- 0 4542 4508"/>
                  <a:gd name="T3" fmla="*/ 4542 h 148"/>
                  <a:gd name="T4" fmla="+- 0 5903 5854"/>
                  <a:gd name="T5" fmla="*/ T4 w 73"/>
                  <a:gd name="T6" fmla="+- 0 4542 4508"/>
                  <a:gd name="T7" fmla="*/ 4542 h 148"/>
                  <a:gd name="T8" fmla="+- 0 5911 5854"/>
                  <a:gd name="T9" fmla="*/ T8 w 73"/>
                  <a:gd name="T10" fmla="+- 0 4547 4508"/>
                  <a:gd name="T11" fmla="*/ 4547 h 148"/>
                  <a:gd name="T12" fmla="+- 0 5912 5854"/>
                  <a:gd name="T13" fmla="*/ T12 w 73"/>
                  <a:gd name="T14" fmla="+- 0 4547 4508"/>
                  <a:gd name="T15" fmla="*/ 4547 h 148"/>
                  <a:gd name="T16" fmla="+- 0 5913 5854"/>
                  <a:gd name="T17" fmla="*/ T16 w 73"/>
                  <a:gd name="T18" fmla="+- 0 4547 4508"/>
                  <a:gd name="T19" fmla="*/ 4547 h 148"/>
                  <a:gd name="T20" fmla="+- 0 5916 5854"/>
                  <a:gd name="T21" fmla="*/ T20 w 73"/>
                  <a:gd name="T22" fmla="+- 0 4547 4508"/>
                  <a:gd name="T23" fmla="*/ 4547 h 148"/>
                  <a:gd name="T24" fmla="+- 0 5918 5854"/>
                  <a:gd name="T25" fmla="*/ T24 w 73"/>
                  <a:gd name="T26" fmla="+- 0 4546 4508"/>
                  <a:gd name="T27" fmla="*/ 4546 h 148"/>
                  <a:gd name="T28" fmla="+- 0 5919 5854"/>
                  <a:gd name="T29" fmla="*/ T28 w 73"/>
                  <a:gd name="T30" fmla="+- 0 4542 4508"/>
                  <a:gd name="T31" fmla="*/ 4542 h 14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</a:cxnLst>
                <a:rect l="0" t="0" r="r" b="b"/>
                <a:pathLst>
                  <a:path w="73" h="148">
                    <a:moveTo>
                      <a:pt x="65" y="34"/>
                    </a:moveTo>
                    <a:lnTo>
                      <a:pt x="49" y="34"/>
                    </a:lnTo>
                    <a:lnTo>
                      <a:pt x="57" y="39"/>
                    </a:lnTo>
                    <a:lnTo>
                      <a:pt x="58" y="39"/>
                    </a:lnTo>
                    <a:lnTo>
                      <a:pt x="59" y="39"/>
                    </a:lnTo>
                    <a:lnTo>
                      <a:pt x="62" y="39"/>
                    </a:lnTo>
                    <a:lnTo>
                      <a:pt x="64" y="38"/>
                    </a:lnTo>
                    <a:lnTo>
                      <a:pt x="65" y="34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31" name="Group 30"/>
            <p:cNvGrpSpPr>
              <a:grpSpLocks/>
            </p:cNvGrpSpPr>
            <p:nvPr/>
          </p:nvGrpSpPr>
          <p:grpSpPr bwMode="auto">
            <a:xfrm>
              <a:off x="5753" y="4443"/>
              <a:ext cx="276" cy="277"/>
              <a:chOff x="5753" y="4443"/>
              <a:chExt cx="276" cy="277"/>
            </a:xfrm>
          </p:grpSpPr>
          <p:sp>
            <p:nvSpPr>
              <p:cNvPr id="132" name="Freeform 131"/>
              <p:cNvSpPr>
                <a:spLocks/>
              </p:cNvSpPr>
              <p:nvPr/>
            </p:nvSpPr>
            <p:spPr bwMode="auto">
              <a:xfrm>
                <a:off x="5753" y="4443"/>
                <a:ext cx="276" cy="277"/>
              </a:xfrm>
              <a:custGeom>
                <a:avLst/>
                <a:gdLst>
                  <a:gd name="T0" fmla="+- 0 5890 5753"/>
                  <a:gd name="T1" fmla="*/ T0 w 276"/>
                  <a:gd name="T2" fmla="+- 0 4443 4443"/>
                  <a:gd name="T3" fmla="*/ 4443 h 277"/>
                  <a:gd name="T4" fmla="+- 0 5825 5753"/>
                  <a:gd name="T5" fmla="*/ T4 w 276"/>
                  <a:gd name="T6" fmla="+- 0 4459 4443"/>
                  <a:gd name="T7" fmla="*/ 4459 h 277"/>
                  <a:gd name="T8" fmla="+- 0 5777 5753"/>
                  <a:gd name="T9" fmla="*/ T8 w 276"/>
                  <a:gd name="T10" fmla="+- 0 4502 4443"/>
                  <a:gd name="T11" fmla="*/ 4502 h 277"/>
                  <a:gd name="T12" fmla="+- 0 5753 5753"/>
                  <a:gd name="T13" fmla="*/ T12 w 276"/>
                  <a:gd name="T14" fmla="+- 0 4564 4443"/>
                  <a:gd name="T15" fmla="*/ 4564 h 277"/>
                  <a:gd name="T16" fmla="+- 0 5754 5753"/>
                  <a:gd name="T17" fmla="*/ T16 w 276"/>
                  <a:gd name="T18" fmla="+- 0 4590 4443"/>
                  <a:gd name="T19" fmla="*/ 4590 h 277"/>
                  <a:gd name="T20" fmla="+- 0 5776 5753"/>
                  <a:gd name="T21" fmla="*/ T20 w 276"/>
                  <a:gd name="T22" fmla="+- 0 4656 4443"/>
                  <a:gd name="T23" fmla="*/ 4656 h 277"/>
                  <a:gd name="T24" fmla="+- 0 5820 5753"/>
                  <a:gd name="T25" fmla="*/ T24 w 276"/>
                  <a:gd name="T26" fmla="+- 0 4701 4443"/>
                  <a:gd name="T27" fmla="*/ 4701 h 277"/>
                  <a:gd name="T28" fmla="+- 0 5879 5753"/>
                  <a:gd name="T29" fmla="*/ T28 w 276"/>
                  <a:gd name="T30" fmla="+- 0 4720 4443"/>
                  <a:gd name="T31" fmla="*/ 4720 h 277"/>
                  <a:gd name="T32" fmla="+- 0 5904 5753"/>
                  <a:gd name="T33" fmla="*/ T32 w 276"/>
                  <a:gd name="T34" fmla="+- 0 4718 4443"/>
                  <a:gd name="T35" fmla="*/ 4718 h 277"/>
                  <a:gd name="T36" fmla="+- 0 5927 5753"/>
                  <a:gd name="T37" fmla="*/ T36 w 276"/>
                  <a:gd name="T38" fmla="+- 0 4714 4443"/>
                  <a:gd name="T39" fmla="*/ 4714 h 277"/>
                  <a:gd name="T40" fmla="+- 0 5949 5753"/>
                  <a:gd name="T41" fmla="*/ T40 w 276"/>
                  <a:gd name="T42" fmla="+- 0 4706 4443"/>
                  <a:gd name="T43" fmla="*/ 4706 h 277"/>
                  <a:gd name="T44" fmla="+- 0 5968 5753"/>
                  <a:gd name="T45" fmla="*/ T44 w 276"/>
                  <a:gd name="T46" fmla="+- 0 4695 4443"/>
                  <a:gd name="T47" fmla="*/ 4695 h 277"/>
                  <a:gd name="T48" fmla="+- 0 5976 5753"/>
                  <a:gd name="T49" fmla="*/ T48 w 276"/>
                  <a:gd name="T50" fmla="+- 0 4688 4443"/>
                  <a:gd name="T51" fmla="*/ 4688 h 277"/>
                  <a:gd name="T52" fmla="+- 0 5890 5753"/>
                  <a:gd name="T53" fmla="*/ T52 w 276"/>
                  <a:gd name="T54" fmla="+- 0 4688 4443"/>
                  <a:gd name="T55" fmla="*/ 4688 h 277"/>
                  <a:gd name="T56" fmla="+- 0 5867 5753"/>
                  <a:gd name="T57" fmla="*/ T56 w 276"/>
                  <a:gd name="T58" fmla="+- 0 4686 4443"/>
                  <a:gd name="T59" fmla="*/ 4686 h 277"/>
                  <a:gd name="T60" fmla="+- 0 5811 5753"/>
                  <a:gd name="T61" fmla="*/ T60 w 276"/>
                  <a:gd name="T62" fmla="+- 0 4654 4443"/>
                  <a:gd name="T63" fmla="*/ 4654 h 277"/>
                  <a:gd name="T64" fmla="+- 0 5784 5753"/>
                  <a:gd name="T65" fmla="*/ T64 w 276"/>
                  <a:gd name="T66" fmla="+- 0 4594 4443"/>
                  <a:gd name="T67" fmla="*/ 4594 h 277"/>
                  <a:gd name="T68" fmla="+- 0 5786 5753"/>
                  <a:gd name="T69" fmla="*/ T68 w 276"/>
                  <a:gd name="T70" fmla="+- 0 4569 4443"/>
                  <a:gd name="T71" fmla="*/ 4569 h 277"/>
                  <a:gd name="T72" fmla="+- 0 5815 5753"/>
                  <a:gd name="T73" fmla="*/ T72 w 276"/>
                  <a:gd name="T74" fmla="+- 0 4508 4443"/>
                  <a:gd name="T75" fmla="*/ 4508 h 277"/>
                  <a:gd name="T76" fmla="+- 0 5869 5753"/>
                  <a:gd name="T77" fmla="*/ T76 w 276"/>
                  <a:gd name="T78" fmla="+- 0 4478 4443"/>
                  <a:gd name="T79" fmla="*/ 4478 h 277"/>
                  <a:gd name="T80" fmla="+- 0 5980 5753"/>
                  <a:gd name="T81" fmla="*/ T80 w 276"/>
                  <a:gd name="T82" fmla="+- 0 4478 4443"/>
                  <a:gd name="T83" fmla="*/ 4478 h 277"/>
                  <a:gd name="T84" fmla="+- 0 5972 5753"/>
                  <a:gd name="T85" fmla="*/ T84 w 276"/>
                  <a:gd name="T86" fmla="+- 0 4470 4443"/>
                  <a:gd name="T87" fmla="*/ 4470 h 277"/>
                  <a:gd name="T88" fmla="+- 0 5953 5753"/>
                  <a:gd name="T89" fmla="*/ T88 w 276"/>
                  <a:gd name="T90" fmla="+- 0 4459 4443"/>
                  <a:gd name="T91" fmla="*/ 4459 h 277"/>
                  <a:gd name="T92" fmla="+- 0 5933 5753"/>
                  <a:gd name="T93" fmla="*/ T92 w 276"/>
                  <a:gd name="T94" fmla="+- 0 4450 4443"/>
                  <a:gd name="T95" fmla="*/ 4450 h 277"/>
                  <a:gd name="T96" fmla="+- 0 5912 5753"/>
                  <a:gd name="T97" fmla="*/ T96 w 276"/>
                  <a:gd name="T98" fmla="+- 0 4445 4443"/>
                  <a:gd name="T99" fmla="*/ 4445 h 277"/>
                  <a:gd name="T100" fmla="+- 0 5890 5753"/>
                  <a:gd name="T101" fmla="*/ T100 w 276"/>
                  <a:gd name="T102" fmla="+- 0 4443 4443"/>
                  <a:gd name="T103" fmla="*/ 4443 h 27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</a:cxnLst>
                <a:rect l="0" t="0" r="r" b="b"/>
                <a:pathLst>
                  <a:path w="276" h="277">
                    <a:moveTo>
                      <a:pt x="137" y="0"/>
                    </a:moveTo>
                    <a:lnTo>
                      <a:pt x="72" y="16"/>
                    </a:lnTo>
                    <a:lnTo>
                      <a:pt x="24" y="59"/>
                    </a:lnTo>
                    <a:lnTo>
                      <a:pt x="0" y="121"/>
                    </a:lnTo>
                    <a:lnTo>
                      <a:pt x="1" y="147"/>
                    </a:lnTo>
                    <a:lnTo>
                      <a:pt x="23" y="213"/>
                    </a:lnTo>
                    <a:lnTo>
                      <a:pt x="67" y="258"/>
                    </a:lnTo>
                    <a:lnTo>
                      <a:pt x="126" y="277"/>
                    </a:lnTo>
                    <a:lnTo>
                      <a:pt x="151" y="275"/>
                    </a:lnTo>
                    <a:lnTo>
                      <a:pt x="174" y="271"/>
                    </a:lnTo>
                    <a:lnTo>
                      <a:pt x="196" y="263"/>
                    </a:lnTo>
                    <a:lnTo>
                      <a:pt x="215" y="252"/>
                    </a:lnTo>
                    <a:lnTo>
                      <a:pt x="223" y="245"/>
                    </a:lnTo>
                    <a:lnTo>
                      <a:pt x="137" y="245"/>
                    </a:lnTo>
                    <a:lnTo>
                      <a:pt x="114" y="243"/>
                    </a:lnTo>
                    <a:lnTo>
                      <a:pt x="58" y="211"/>
                    </a:lnTo>
                    <a:lnTo>
                      <a:pt x="31" y="151"/>
                    </a:lnTo>
                    <a:lnTo>
                      <a:pt x="33" y="126"/>
                    </a:lnTo>
                    <a:lnTo>
                      <a:pt x="62" y="65"/>
                    </a:lnTo>
                    <a:lnTo>
                      <a:pt x="116" y="35"/>
                    </a:lnTo>
                    <a:lnTo>
                      <a:pt x="227" y="35"/>
                    </a:lnTo>
                    <a:lnTo>
                      <a:pt x="219" y="27"/>
                    </a:lnTo>
                    <a:lnTo>
                      <a:pt x="200" y="16"/>
                    </a:lnTo>
                    <a:lnTo>
                      <a:pt x="180" y="7"/>
                    </a:lnTo>
                    <a:lnTo>
                      <a:pt x="159" y="2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33" name="Freeform 132"/>
              <p:cNvSpPr>
                <a:spLocks/>
              </p:cNvSpPr>
              <p:nvPr/>
            </p:nvSpPr>
            <p:spPr bwMode="auto">
              <a:xfrm>
                <a:off x="5753" y="4443"/>
                <a:ext cx="276" cy="277"/>
              </a:xfrm>
              <a:custGeom>
                <a:avLst/>
                <a:gdLst>
                  <a:gd name="T0" fmla="+- 0 5980 5753"/>
                  <a:gd name="T1" fmla="*/ T0 w 276"/>
                  <a:gd name="T2" fmla="+- 0 4478 4443"/>
                  <a:gd name="T3" fmla="*/ 4478 h 277"/>
                  <a:gd name="T4" fmla="+- 0 5869 5753"/>
                  <a:gd name="T5" fmla="*/ T4 w 276"/>
                  <a:gd name="T6" fmla="+- 0 4478 4443"/>
                  <a:gd name="T7" fmla="*/ 4478 h 277"/>
                  <a:gd name="T8" fmla="+- 0 5896 5753"/>
                  <a:gd name="T9" fmla="*/ T8 w 276"/>
                  <a:gd name="T10" fmla="+- 0 4479 4443"/>
                  <a:gd name="T11" fmla="*/ 4479 h 277"/>
                  <a:gd name="T12" fmla="+- 0 5920 5753"/>
                  <a:gd name="T13" fmla="*/ T12 w 276"/>
                  <a:gd name="T14" fmla="+- 0 4484 4443"/>
                  <a:gd name="T15" fmla="*/ 4484 h 277"/>
                  <a:gd name="T16" fmla="+- 0 5974 5753"/>
                  <a:gd name="T17" fmla="*/ T16 w 276"/>
                  <a:gd name="T18" fmla="+- 0 4519 4443"/>
                  <a:gd name="T19" fmla="*/ 4519 h 277"/>
                  <a:gd name="T20" fmla="+- 0 5996 5753"/>
                  <a:gd name="T21" fmla="*/ T20 w 276"/>
                  <a:gd name="T22" fmla="+- 0 4574 4443"/>
                  <a:gd name="T23" fmla="*/ 4574 h 277"/>
                  <a:gd name="T24" fmla="+- 0 5994 5753"/>
                  <a:gd name="T25" fmla="*/ T24 w 276"/>
                  <a:gd name="T26" fmla="+- 0 4599 4443"/>
                  <a:gd name="T27" fmla="*/ 4599 h 277"/>
                  <a:gd name="T28" fmla="+- 0 5964 5753"/>
                  <a:gd name="T29" fmla="*/ T28 w 276"/>
                  <a:gd name="T30" fmla="+- 0 4658 4443"/>
                  <a:gd name="T31" fmla="*/ 4658 h 277"/>
                  <a:gd name="T32" fmla="+- 0 5908 5753"/>
                  <a:gd name="T33" fmla="*/ T32 w 276"/>
                  <a:gd name="T34" fmla="+- 0 4687 4443"/>
                  <a:gd name="T35" fmla="*/ 4687 h 277"/>
                  <a:gd name="T36" fmla="+- 0 5890 5753"/>
                  <a:gd name="T37" fmla="*/ T36 w 276"/>
                  <a:gd name="T38" fmla="+- 0 4688 4443"/>
                  <a:gd name="T39" fmla="*/ 4688 h 277"/>
                  <a:gd name="T40" fmla="+- 0 5976 5753"/>
                  <a:gd name="T41" fmla="*/ T40 w 276"/>
                  <a:gd name="T42" fmla="+- 0 4688 4443"/>
                  <a:gd name="T43" fmla="*/ 4688 h 277"/>
                  <a:gd name="T44" fmla="+- 0 6020 5753"/>
                  <a:gd name="T45" fmla="*/ T44 w 276"/>
                  <a:gd name="T46" fmla="+- 0 4629 4443"/>
                  <a:gd name="T47" fmla="*/ 4629 h 277"/>
                  <a:gd name="T48" fmla="+- 0 6029 5753"/>
                  <a:gd name="T49" fmla="*/ T48 w 276"/>
                  <a:gd name="T50" fmla="+- 0 4587 4443"/>
                  <a:gd name="T51" fmla="*/ 4587 h 277"/>
                  <a:gd name="T52" fmla="+- 0 6027 5753"/>
                  <a:gd name="T53" fmla="*/ T52 w 276"/>
                  <a:gd name="T54" fmla="+- 0 4563 4443"/>
                  <a:gd name="T55" fmla="*/ 4563 h 277"/>
                  <a:gd name="T56" fmla="+- 0 6022 5753"/>
                  <a:gd name="T57" fmla="*/ T56 w 276"/>
                  <a:gd name="T58" fmla="+- 0 4540 4443"/>
                  <a:gd name="T59" fmla="*/ 4540 h 277"/>
                  <a:gd name="T60" fmla="+- 0 6013 5753"/>
                  <a:gd name="T61" fmla="*/ T60 w 276"/>
                  <a:gd name="T62" fmla="+- 0 4520 4443"/>
                  <a:gd name="T63" fmla="*/ 4520 h 277"/>
                  <a:gd name="T64" fmla="+- 0 6002 5753"/>
                  <a:gd name="T65" fmla="*/ T64 w 276"/>
                  <a:gd name="T66" fmla="+- 0 4501 4443"/>
                  <a:gd name="T67" fmla="*/ 4501 h 277"/>
                  <a:gd name="T68" fmla="+- 0 5988 5753"/>
                  <a:gd name="T69" fmla="*/ T68 w 276"/>
                  <a:gd name="T70" fmla="+- 0 4484 4443"/>
                  <a:gd name="T71" fmla="*/ 4484 h 277"/>
                  <a:gd name="T72" fmla="+- 0 5980 5753"/>
                  <a:gd name="T73" fmla="*/ T72 w 276"/>
                  <a:gd name="T74" fmla="+- 0 4478 4443"/>
                  <a:gd name="T75" fmla="*/ 4478 h 27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</a:cxnLst>
                <a:rect l="0" t="0" r="r" b="b"/>
                <a:pathLst>
                  <a:path w="276" h="277">
                    <a:moveTo>
                      <a:pt x="227" y="35"/>
                    </a:moveTo>
                    <a:lnTo>
                      <a:pt x="116" y="35"/>
                    </a:lnTo>
                    <a:lnTo>
                      <a:pt x="143" y="36"/>
                    </a:lnTo>
                    <a:lnTo>
                      <a:pt x="167" y="41"/>
                    </a:lnTo>
                    <a:lnTo>
                      <a:pt x="221" y="76"/>
                    </a:lnTo>
                    <a:lnTo>
                      <a:pt x="243" y="131"/>
                    </a:lnTo>
                    <a:lnTo>
                      <a:pt x="241" y="156"/>
                    </a:lnTo>
                    <a:lnTo>
                      <a:pt x="211" y="215"/>
                    </a:lnTo>
                    <a:lnTo>
                      <a:pt x="155" y="244"/>
                    </a:lnTo>
                    <a:lnTo>
                      <a:pt x="137" y="245"/>
                    </a:lnTo>
                    <a:lnTo>
                      <a:pt x="223" y="245"/>
                    </a:lnTo>
                    <a:lnTo>
                      <a:pt x="267" y="186"/>
                    </a:lnTo>
                    <a:lnTo>
                      <a:pt x="276" y="144"/>
                    </a:lnTo>
                    <a:lnTo>
                      <a:pt x="274" y="120"/>
                    </a:lnTo>
                    <a:lnTo>
                      <a:pt x="269" y="97"/>
                    </a:lnTo>
                    <a:lnTo>
                      <a:pt x="260" y="77"/>
                    </a:lnTo>
                    <a:lnTo>
                      <a:pt x="249" y="58"/>
                    </a:lnTo>
                    <a:lnTo>
                      <a:pt x="235" y="41"/>
                    </a:lnTo>
                    <a:lnTo>
                      <a:pt x="227" y="35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32" name="Group 31"/>
            <p:cNvGrpSpPr>
              <a:grpSpLocks/>
            </p:cNvGrpSpPr>
            <p:nvPr/>
          </p:nvGrpSpPr>
          <p:grpSpPr bwMode="auto">
            <a:xfrm>
              <a:off x="5649" y="4734"/>
              <a:ext cx="378" cy="167"/>
              <a:chOff x="5649" y="4734"/>
              <a:chExt cx="378" cy="167"/>
            </a:xfrm>
          </p:grpSpPr>
          <p:sp>
            <p:nvSpPr>
              <p:cNvPr id="128" name="Freeform 127"/>
              <p:cNvSpPr>
                <a:spLocks/>
              </p:cNvSpPr>
              <p:nvPr/>
            </p:nvSpPr>
            <p:spPr bwMode="auto">
              <a:xfrm>
                <a:off x="5649" y="4734"/>
                <a:ext cx="378" cy="167"/>
              </a:xfrm>
              <a:custGeom>
                <a:avLst/>
                <a:gdLst>
                  <a:gd name="T0" fmla="+- 0 5947 5649"/>
                  <a:gd name="T1" fmla="*/ T0 w 378"/>
                  <a:gd name="T2" fmla="+- 0 4870 4734"/>
                  <a:gd name="T3" fmla="*/ 4870 h 167"/>
                  <a:gd name="T4" fmla="+- 0 5679 5649"/>
                  <a:gd name="T5" fmla="*/ T4 w 378"/>
                  <a:gd name="T6" fmla="+- 0 4870 4734"/>
                  <a:gd name="T7" fmla="*/ 4870 h 167"/>
                  <a:gd name="T8" fmla="+- 0 5690 5649"/>
                  <a:gd name="T9" fmla="*/ T8 w 378"/>
                  <a:gd name="T10" fmla="+- 0 4873 4734"/>
                  <a:gd name="T11" fmla="*/ 4873 h 167"/>
                  <a:gd name="T12" fmla="+- 0 5788 5649"/>
                  <a:gd name="T13" fmla="*/ T12 w 378"/>
                  <a:gd name="T14" fmla="+- 0 4890 4734"/>
                  <a:gd name="T15" fmla="*/ 4890 h 167"/>
                  <a:gd name="T16" fmla="+- 0 5859 5649"/>
                  <a:gd name="T17" fmla="*/ T16 w 378"/>
                  <a:gd name="T18" fmla="+- 0 4900 4734"/>
                  <a:gd name="T19" fmla="*/ 4900 h 167"/>
                  <a:gd name="T20" fmla="+- 0 5875 5649"/>
                  <a:gd name="T21" fmla="*/ T20 w 378"/>
                  <a:gd name="T22" fmla="+- 0 4901 4734"/>
                  <a:gd name="T23" fmla="*/ 4901 h 167"/>
                  <a:gd name="T24" fmla="+- 0 5892 5649"/>
                  <a:gd name="T25" fmla="*/ T24 w 378"/>
                  <a:gd name="T26" fmla="+- 0 4896 4734"/>
                  <a:gd name="T27" fmla="*/ 4896 h 167"/>
                  <a:gd name="T28" fmla="+- 0 5911 5649"/>
                  <a:gd name="T29" fmla="*/ T28 w 378"/>
                  <a:gd name="T30" fmla="+- 0 4888 4734"/>
                  <a:gd name="T31" fmla="*/ 4888 h 167"/>
                  <a:gd name="T32" fmla="+- 0 5933 5649"/>
                  <a:gd name="T33" fmla="*/ T32 w 378"/>
                  <a:gd name="T34" fmla="+- 0 4878 4734"/>
                  <a:gd name="T35" fmla="*/ 4878 h 167"/>
                  <a:gd name="T36" fmla="+- 0 5947 5649"/>
                  <a:gd name="T37" fmla="*/ T36 w 378"/>
                  <a:gd name="T38" fmla="+- 0 4870 4734"/>
                  <a:gd name="T39" fmla="*/ 4870 h 16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</a:cxnLst>
                <a:rect l="0" t="0" r="r" b="b"/>
                <a:pathLst>
                  <a:path w="378" h="167">
                    <a:moveTo>
                      <a:pt x="298" y="136"/>
                    </a:moveTo>
                    <a:lnTo>
                      <a:pt x="30" y="136"/>
                    </a:lnTo>
                    <a:lnTo>
                      <a:pt x="41" y="139"/>
                    </a:lnTo>
                    <a:lnTo>
                      <a:pt x="139" y="156"/>
                    </a:lnTo>
                    <a:lnTo>
                      <a:pt x="210" y="166"/>
                    </a:lnTo>
                    <a:lnTo>
                      <a:pt x="226" y="167"/>
                    </a:lnTo>
                    <a:lnTo>
                      <a:pt x="243" y="162"/>
                    </a:lnTo>
                    <a:lnTo>
                      <a:pt x="262" y="154"/>
                    </a:lnTo>
                    <a:lnTo>
                      <a:pt x="284" y="144"/>
                    </a:lnTo>
                    <a:lnTo>
                      <a:pt x="298" y="136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29" name="Freeform 128"/>
              <p:cNvSpPr>
                <a:spLocks/>
              </p:cNvSpPr>
              <p:nvPr/>
            </p:nvSpPr>
            <p:spPr bwMode="auto">
              <a:xfrm>
                <a:off x="5649" y="4734"/>
                <a:ext cx="378" cy="167"/>
              </a:xfrm>
              <a:custGeom>
                <a:avLst/>
                <a:gdLst>
                  <a:gd name="T0" fmla="+- 0 5756 5649"/>
                  <a:gd name="T1" fmla="*/ T0 w 378"/>
                  <a:gd name="T2" fmla="+- 0 4734 4734"/>
                  <a:gd name="T3" fmla="*/ 4734 h 167"/>
                  <a:gd name="T4" fmla="+- 0 5738 5649"/>
                  <a:gd name="T5" fmla="*/ T4 w 378"/>
                  <a:gd name="T6" fmla="+- 0 4735 4734"/>
                  <a:gd name="T7" fmla="*/ 4735 h 167"/>
                  <a:gd name="T8" fmla="+- 0 5716 5649"/>
                  <a:gd name="T9" fmla="*/ T8 w 378"/>
                  <a:gd name="T10" fmla="+- 0 4737 4734"/>
                  <a:gd name="T11" fmla="*/ 4737 h 167"/>
                  <a:gd name="T12" fmla="+- 0 5694 5649"/>
                  <a:gd name="T13" fmla="*/ T12 w 378"/>
                  <a:gd name="T14" fmla="+- 0 4740 4734"/>
                  <a:gd name="T15" fmla="*/ 4740 h 167"/>
                  <a:gd name="T16" fmla="+- 0 5662 5649"/>
                  <a:gd name="T17" fmla="*/ T16 w 378"/>
                  <a:gd name="T18" fmla="+- 0 4744 4734"/>
                  <a:gd name="T19" fmla="*/ 4744 h 167"/>
                  <a:gd name="T20" fmla="+- 0 5658 5649"/>
                  <a:gd name="T21" fmla="*/ T20 w 378"/>
                  <a:gd name="T22" fmla="+- 0 4744 4734"/>
                  <a:gd name="T23" fmla="*/ 4744 h 167"/>
                  <a:gd name="T24" fmla="+- 0 5649 5649"/>
                  <a:gd name="T25" fmla="*/ T24 w 378"/>
                  <a:gd name="T26" fmla="+- 0 4883 4734"/>
                  <a:gd name="T27" fmla="*/ 4883 h 167"/>
                  <a:gd name="T28" fmla="+- 0 5650 5649"/>
                  <a:gd name="T29" fmla="*/ T28 w 378"/>
                  <a:gd name="T30" fmla="+- 0 4893 4734"/>
                  <a:gd name="T31" fmla="*/ 4893 h 167"/>
                  <a:gd name="T32" fmla="+- 0 5666 5649"/>
                  <a:gd name="T33" fmla="*/ T32 w 378"/>
                  <a:gd name="T34" fmla="+- 0 4879 4734"/>
                  <a:gd name="T35" fmla="*/ 4879 h 167"/>
                  <a:gd name="T36" fmla="+- 0 5679 5649"/>
                  <a:gd name="T37" fmla="*/ T36 w 378"/>
                  <a:gd name="T38" fmla="+- 0 4870 4734"/>
                  <a:gd name="T39" fmla="*/ 4870 h 167"/>
                  <a:gd name="T40" fmla="+- 0 5947 5649"/>
                  <a:gd name="T41" fmla="*/ T40 w 378"/>
                  <a:gd name="T42" fmla="+- 0 4870 4734"/>
                  <a:gd name="T43" fmla="*/ 4870 h 167"/>
                  <a:gd name="T44" fmla="+- 0 5954 5649"/>
                  <a:gd name="T45" fmla="*/ T44 w 378"/>
                  <a:gd name="T46" fmla="+- 0 4867 4734"/>
                  <a:gd name="T47" fmla="*/ 4867 h 167"/>
                  <a:gd name="T48" fmla="+- 0 5975 5649"/>
                  <a:gd name="T49" fmla="*/ T48 w 378"/>
                  <a:gd name="T50" fmla="+- 0 4855 4734"/>
                  <a:gd name="T51" fmla="*/ 4855 h 167"/>
                  <a:gd name="T52" fmla="+- 0 5993 5649"/>
                  <a:gd name="T53" fmla="*/ T52 w 378"/>
                  <a:gd name="T54" fmla="+- 0 4844 4734"/>
                  <a:gd name="T55" fmla="*/ 4844 h 167"/>
                  <a:gd name="T56" fmla="+- 0 6007 5649"/>
                  <a:gd name="T57" fmla="*/ T56 w 378"/>
                  <a:gd name="T58" fmla="+- 0 4834 4734"/>
                  <a:gd name="T59" fmla="*/ 4834 h 167"/>
                  <a:gd name="T60" fmla="+- 0 6015 5649"/>
                  <a:gd name="T61" fmla="*/ T60 w 378"/>
                  <a:gd name="T62" fmla="+- 0 4825 4734"/>
                  <a:gd name="T63" fmla="*/ 4825 h 167"/>
                  <a:gd name="T64" fmla="+- 0 5882 5649"/>
                  <a:gd name="T65" fmla="*/ T64 w 378"/>
                  <a:gd name="T66" fmla="+- 0 4825 4734"/>
                  <a:gd name="T67" fmla="*/ 4825 h 167"/>
                  <a:gd name="T68" fmla="+- 0 5855 5649"/>
                  <a:gd name="T69" fmla="*/ T68 w 378"/>
                  <a:gd name="T70" fmla="+- 0 4824 4734"/>
                  <a:gd name="T71" fmla="*/ 4824 h 167"/>
                  <a:gd name="T72" fmla="+- 0 5831 5649"/>
                  <a:gd name="T73" fmla="*/ T72 w 378"/>
                  <a:gd name="T74" fmla="+- 0 4822 4734"/>
                  <a:gd name="T75" fmla="*/ 4822 h 167"/>
                  <a:gd name="T76" fmla="+- 0 5810 5649"/>
                  <a:gd name="T77" fmla="*/ T76 w 378"/>
                  <a:gd name="T78" fmla="+- 0 4817 4734"/>
                  <a:gd name="T79" fmla="*/ 4817 h 167"/>
                  <a:gd name="T80" fmla="+- 0 5795 5649"/>
                  <a:gd name="T81" fmla="*/ T80 w 378"/>
                  <a:gd name="T82" fmla="+- 0 4811 4734"/>
                  <a:gd name="T83" fmla="*/ 4811 h 167"/>
                  <a:gd name="T84" fmla="+- 0 5787 5649"/>
                  <a:gd name="T85" fmla="*/ T84 w 378"/>
                  <a:gd name="T86" fmla="+- 0 4804 4734"/>
                  <a:gd name="T87" fmla="*/ 4804 h 167"/>
                  <a:gd name="T88" fmla="+- 0 5793 5649"/>
                  <a:gd name="T89" fmla="*/ T88 w 378"/>
                  <a:gd name="T90" fmla="+- 0 4802 4734"/>
                  <a:gd name="T91" fmla="*/ 4802 h 167"/>
                  <a:gd name="T92" fmla="+- 0 5888 5649"/>
                  <a:gd name="T93" fmla="*/ T92 w 378"/>
                  <a:gd name="T94" fmla="+- 0 4802 4734"/>
                  <a:gd name="T95" fmla="*/ 4802 h 167"/>
                  <a:gd name="T96" fmla="+- 0 5898 5649"/>
                  <a:gd name="T97" fmla="*/ T96 w 378"/>
                  <a:gd name="T98" fmla="+- 0 4796 4734"/>
                  <a:gd name="T99" fmla="*/ 4796 h 167"/>
                  <a:gd name="T100" fmla="+- 0 5901 5649"/>
                  <a:gd name="T101" fmla="*/ T100 w 378"/>
                  <a:gd name="T102" fmla="+- 0 4781 4734"/>
                  <a:gd name="T103" fmla="*/ 4781 h 167"/>
                  <a:gd name="T104" fmla="+- 0 5892 5649"/>
                  <a:gd name="T105" fmla="*/ T104 w 378"/>
                  <a:gd name="T106" fmla="+- 0 4771 4734"/>
                  <a:gd name="T107" fmla="*/ 4771 h 167"/>
                  <a:gd name="T108" fmla="+- 0 5882 5649"/>
                  <a:gd name="T109" fmla="*/ T108 w 378"/>
                  <a:gd name="T110" fmla="+- 0 4768 4734"/>
                  <a:gd name="T111" fmla="*/ 4768 h 167"/>
                  <a:gd name="T112" fmla="+- 0 5844 5649"/>
                  <a:gd name="T113" fmla="*/ T112 w 378"/>
                  <a:gd name="T114" fmla="+- 0 4756 4734"/>
                  <a:gd name="T115" fmla="*/ 4756 h 167"/>
                  <a:gd name="T116" fmla="+- 0 5821 5649"/>
                  <a:gd name="T117" fmla="*/ T116 w 378"/>
                  <a:gd name="T118" fmla="+- 0 4749 4734"/>
                  <a:gd name="T119" fmla="*/ 4749 h 167"/>
                  <a:gd name="T120" fmla="+- 0 5806 5649"/>
                  <a:gd name="T121" fmla="*/ T120 w 378"/>
                  <a:gd name="T122" fmla="+- 0 4744 4734"/>
                  <a:gd name="T123" fmla="*/ 4744 h 167"/>
                  <a:gd name="T124" fmla="+- 0 5662 5649"/>
                  <a:gd name="T125" fmla="*/ T124 w 378"/>
                  <a:gd name="T126" fmla="+- 0 4744 4734"/>
                  <a:gd name="T127" fmla="*/ 4744 h 167"/>
                  <a:gd name="T128" fmla="+- 0 5658 5649"/>
                  <a:gd name="T129" fmla="*/ T128 w 378"/>
                  <a:gd name="T130" fmla="+- 0 4744 4734"/>
                  <a:gd name="T131" fmla="*/ 4744 h 167"/>
                  <a:gd name="T132" fmla="+- 0 5805 5649"/>
                  <a:gd name="T133" fmla="*/ T132 w 378"/>
                  <a:gd name="T134" fmla="+- 0 4744 4734"/>
                  <a:gd name="T135" fmla="*/ 4744 h 167"/>
                  <a:gd name="T136" fmla="+- 0 5797 5649"/>
                  <a:gd name="T137" fmla="*/ T136 w 378"/>
                  <a:gd name="T138" fmla="+- 0 4742 4734"/>
                  <a:gd name="T139" fmla="*/ 4742 h 167"/>
                  <a:gd name="T140" fmla="+- 0 5775 5649"/>
                  <a:gd name="T141" fmla="*/ T140 w 378"/>
                  <a:gd name="T142" fmla="+- 0 4737 4734"/>
                  <a:gd name="T143" fmla="*/ 4737 h 167"/>
                  <a:gd name="T144" fmla="+- 0 5756 5649"/>
                  <a:gd name="T145" fmla="*/ T144 w 378"/>
                  <a:gd name="T146" fmla="+- 0 4734 4734"/>
                  <a:gd name="T147" fmla="*/ 4734 h 16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</a:cxnLst>
                <a:rect l="0" t="0" r="r" b="b"/>
                <a:pathLst>
                  <a:path w="378" h="167">
                    <a:moveTo>
                      <a:pt x="107" y="0"/>
                    </a:moveTo>
                    <a:lnTo>
                      <a:pt x="89" y="1"/>
                    </a:lnTo>
                    <a:lnTo>
                      <a:pt x="67" y="3"/>
                    </a:lnTo>
                    <a:lnTo>
                      <a:pt x="45" y="6"/>
                    </a:lnTo>
                    <a:lnTo>
                      <a:pt x="13" y="10"/>
                    </a:lnTo>
                    <a:lnTo>
                      <a:pt x="9" y="10"/>
                    </a:lnTo>
                    <a:lnTo>
                      <a:pt x="0" y="149"/>
                    </a:lnTo>
                    <a:lnTo>
                      <a:pt x="1" y="159"/>
                    </a:lnTo>
                    <a:lnTo>
                      <a:pt x="17" y="145"/>
                    </a:lnTo>
                    <a:lnTo>
                      <a:pt x="30" y="136"/>
                    </a:lnTo>
                    <a:lnTo>
                      <a:pt x="298" y="136"/>
                    </a:lnTo>
                    <a:lnTo>
                      <a:pt x="305" y="133"/>
                    </a:lnTo>
                    <a:lnTo>
                      <a:pt x="326" y="121"/>
                    </a:lnTo>
                    <a:lnTo>
                      <a:pt x="344" y="110"/>
                    </a:lnTo>
                    <a:lnTo>
                      <a:pt x="358" y="100"/>
                    </a:lnTo>
                    <a:lnTo>
                      <a:pt x="366" y="91"/>
                    </a:lnTo>
                    <a:lnTo>
                      <a:pt x="233" y="91"/>
                    </a:lnTo>
                    <a:lnTo>
                      <a:pt x="206" y="90"/>
                    </a:lnTo>
                    <a:lnTo>
                      <a:pt x="182" y="88"/>
                    </a:lnTo>
                    <a:lnTo>
                      <a:pt x="161" y="83"/>
                    </a:lnTo>
                    <a:lnTo>
                      <a:pt x="146" y="77"/>
                    </a:lnTo>
                    <a:lnTo>
                      <a:pt x="138" y="70"/>
                    </a:lnTo>
                    <a:lnTo>
                      <a:pt x="144" y="68"/>
                    </a:lnTo>
                    <a:lnTo>
                      <a:pt x="239" y="68"/>
                    </a:lnTo>
                    <a:lnTo>
                      <a:pt x="249" y="62"/>
                    </a:lnTo>
                    <a:lnTo>
                      <a:pt x="252" y="47"/>
                    </a:lnTo>
                    <a:lnTo>
                      <a:pt x="243" y="37"/>
                    </a:lnTo>
                    <a:lnTo>
                      <a:pt x="233" y="34"/>
                    </a:lnTo>
                    <a:lnTo>
                      <a:pt x="195" y="22"/>
                    </a:lnTo>
                    <a:lnTo>
                      <a:pt x="172" y="15"/>
                    </a:lnTo>
                    <a:lnTo>
                      <a:pt x="157" y="10"/>
                    </a:lnTo>
                    <a:lnTo>
                      <a:pt x="13" y="10"/>
                    </a:lnTo>
                    <a:lnTo>
                      <a:pt x="9" y="10"/>
                    </a:lnTo>
                    <a:lnTo>
                      <a:pt x="156" y="10"/>
                    </a:lnTo>
                    <a:lnTo>
                      <a:pt x="148" y="8"/>
                    </a:lnTo>
                    <a:lnTo>
                      <a:pt x="126" y="3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30" name="Freeform 129"/>
              <p:cNvSpPr>
                <a:spLocks/>
              </p:cNvSpPr>
              <p:nvPr/>
            </p:nvSpPr>
            <p:spPr bwMode="auto">
              <a:xfrm>
                <a:off x="5649" y="4734"/>
                <a:ext cx="378" cy="167"/>
              </a:xfrm>
              <a:custGeom>
                <a:avLst/>
                <a:gdLst>
                  <a:gd name="T0" fmla="+- 0 6014 5649"/>
                  <a:gd name="T1" fmla="*/ T0 w 378"/>
                  <a:gd name="T2" fmla="+- 0 4785 4734"/>
                  <a:gd name="T3" fmla="*/ 4785 h 167"/>
                  <a:gd name="T4" fmla="+- 0 6002 5649"/>
                  <a:gd name="T5" fmla="*/ T4 w 378"/>
                  <a:gd name="T6" fmla="+- 0 4787 4734"/>
                  <a:gd name="T7" fmla="*/ 4787 h 167"/>
                  <a:gd name="T8" fmla="+- 0 5984 5649"/>
                  <a:gd name="T9" fmla="*/ T8 w 378"/>
                  <a:gd name="T10" fmla="+- 0 4796 4734"/>
                  <a:gd name="T11" fmla="*/ 4796 h 167"/>
                  <a:gd name="T12" fmla="+- 0 5967 5649"/>
                  <a:gd name="T13" fmla="*/ T12 w 378"/>
                  <a:gd name="T14" fmla="+- 0 4804 4734"/>
                  <a:gd name="T15" fmla="*/ 4804 h 167"/>
                  <a:gd name="T16" fmla="+- 0 5948 5649"/>
                  <a:gd name="T17" fmla="*/ T16 w 378"/>
                  <a:gd name="T18" fmla="+- 0 4811 4734"/>
                  <a:gd name="T19" fmla="*/ 4811 h 167"/>
                  <a:gd name="T20" fmla="+- 0 5928 5649"/>
                  <a:gd name="T21" fmla="*/ T20 w 378"/>
                  <a:gd name="T22" fmla="+- 0 4817 4734"/>
                  <a:gd name="T23" fmla="*/ 4817 h 167"/>
                  <a:gd name="T24" fmla="+- 0 5907 5649"/>
                  <a:gd name="T25" fmla="*/ T24 w 378"/>
                  <a:gd name="T26" fmla="+- 0 4822 4734"/>
                  <a:gd name="T27" fmla="*/ 4822 h 167"/>
                  <a:gd name="T28" fmla="+- 0 5882 5649"/>
                  <a:gd name="T29" fmla="*/ T28 w 378"/>
                  <a:gd name="T30" fmla="+- 0 4825 4734"/>
                  <a:gd name="T31" fmla="*/ 4825 h 167"/>
                  <a:gd name="T32" fmla="+- 0 6015 5649"/>
                  <a:gd name="T33" fmla="*/ T32 w 378"/>
                  <a:gd name="T34" fmla="+- 0 4825 4734"/>
                  <a:gd name="T35" fmla="*/ 4825 h 167"/>
                  <a:gd name="T36" fmla="+- 0 6022 5649"/>
                  <a:gd name="T37" fmla="*/ T36 w 378"/>
                  <a:gd name="T38" fmla="+- 0 4816 4734"/>
                  <a:gd name="T39" fmla="*/ 4816 h 167"/>
                  <a:gd name="T40" fmla="+- 0 6026 5649"/>
                  <a:gd name="T41" fmla="*/ T40 w 378"/>
                  <a:gd name="T42" fmla="+- 0 4801 4734"/>
                  <a:gd name="T43" fmla="*/ 4801 h 167"/>
                  <a:gd name="T44" fmla="+- 0 6023 5649"/>
                  <a:gd name="T45" fmla="*/ T44 w 378"/>
                  <a:gd name="T46" fmla="+- 0 4790 4734"/>
                  <a:gd name="T47" fmla="*/ 4790 h 167"/>
                  <a:gd name="T48" fmla="+- 0 6014 5649"/>
                  <a:gd name="T49" fmla="*/ T48 w 378"/>
                  <a:gd name="T50" fmla="+- 0 4785 4734"/>
                  <a:gd name="T51" fmla="*/ 4785 h 16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378" h="167">
                    <a:moveTo>
                      <a:pt x="365" y="51"/>
                    </a:moveTo>
                    <a:lnTo>
                      <a:pt x="353" y="53"/>
                    </a:lnTo>
                    <a:lnTo>
                      <a:pt x="335" y="62"/>
                    </a:lnTo>
                    <a:lnTo>
                      <a:pt x="318" y="70"/>
                    </a:lnTo>
                    <a:lnTo>
                      <a:pt x="299" y="77"/>
                    </a:lnTo>
                    <a:lnTo>
                      <a:pt x="279" y="83"/>
                    </a:lnTo>
                    <a:lnTo>
                      <a:pt x="258" y="88"/>
                    </a:lnTo>
                    <a:lnTo>
                      <a:pt x="233" y="91"/>
                    </a:lnTo>
                    <a:lnTo>
                      <a:pt x="366" y="91"/>
                    </a:lnTo>
                    <a:lnTo>
                      <a:pt x="373" y="82"/>
                    </a:lnTo>
                    <a:lnTo>
                      <a:pt x="377" y="67"/>
                    </a:lnTo>
                    <a:lnTo>
                      <a:pt x="374" y="56"/>
                    </a:lnTo>
                    <a:lnTo>
                      <a:pt x="365" y="51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31" name="Freeform 130"/>
              <p:cNvSpPr>
                <a:spLocks/>
              </p:cNvSpPr>
              <p:nvPr/>
            </p:nvSpPr>
            <p:spPr bwMode="auto">
              <a:xfrm>
                <a:off x="5649" y="4734"/>
                <a:ext cx="378" cy="167"/>
              </a:xfrm>
              <a:custGeom>
                <a:avLst/>
                <a:gdLst>
                  <a:gd name="T0" fmla="+- 0 5888 5649"/>
                  <a:gd name="T1" fmla="*/ T0 w 378"/>
                  <a:gd name="T2" fmla="+- 0 4802 4734"/>
                  <a:gd name="T3" fmla="*/ 4802 h 167"/>
                  <a:gd name="T4" fmla="+- 0 5793 5649"/>
                  <a:gd name="T5" fmla="*/ T4 w 378"/>
                  <a:gd name="T6" fmla="+- 0 4802 4734"/>
                  <a:gd name="T7" fmla="*/ 4802 h 167"/>
                  <a:gd name="T8" fmla="+- 0 5808 5649"/>
                  <a:gd name="T9" fmla="*/ T8 w 378"/>
                  <a:gd name="T10" fmla="+- 0 4804 4734"/>
                  <a:gd name="T11" fmla="*/ 4804 h 167"/>
                  <a:gd name="T12" fmla="+- 0 5830 5649"/>
                  <a:gd name="T13" fmla="*/ T12 w 378"/>
                  <a:gd name="T14" fmla="+- 0 4807 4734"/>
                  <a:gd name="T15" fmla="*/ 4807 h 167"/>
                  <a:gd name="T16" fmla="+- 0 5855 5649"/>
                  <a:gd name="T17" fmla="*/ T16 w 378"/>
                  <a:gd name="T18" fmla="+- 0 4809 4734"/>
                  <a:gd name="T19" fmla="*/ 4809 h 167"/>
                  <a:gd name="T20" fmla="+- 0 5878 5649"/>
                  <a:gd name="T21" fmla="*/ T20 w 378"/>
                  <a:gd name="T22" fmla="+- 0 4808 4734"/>
                  <a:gd name="T23" fmla="*/ 4808 h 167"/>
                  <a:gd name="T24" fmla="+- 0 5888 5649"/>
                  <a:gd name="T25" fmla="*/ T24 w 378"/>
                  <a:gd name="T26" fmla="+- 0 4802 4734"/>
                  <a:gd name="T27" fmla="*/ 4802 h 16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</a:cxnLst>
                <a:rect l="0" t="0" r="r" b="b"/>
                <a:pathLst>
                  <a:path w="378" h="167">
                    <a:moveTo>
                      <a:pt x="239" y="68"/>
                    </a:moveTo>
                    <a:lnTo>
                      <a:pt x="144" y="68"/>
                    </a:lnTo>
                    <a:lnTo>
                      <a:pt x="159" y="70"/>
                    </a:lnTo>
                    <a:lnTo>
                      <a:pt x="181" y="73"/>
                    </a:lnTo>
                    <a:lnTo>
                      <a:pt x="206" y="75"/>
                    </a:lnTo>
                    <a:lnTo>
                      <a:pt x="229" y="74"/>
                    </a:lnTo>
                    <a:lnTo>
                      <a:pt x="239" y="68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33" name="Group 32"/>
            <p:cNvGrpSpPr>
              <a:grpSpLocks/>
            </p:cNvGrpSpPr>
            <p:nvPr/>
          </p:nvGrpSpPr>
          <p:grpSpPr bwMode="auto">
            <a:xfrm>
              <a:off x="5503" y="4738"/>
              <a:ext cx="123" cy="156"/>
              <a:chOff x="5503" y="4738"/>
              <a:chExt cx="123" cy="156"/>
            </a:xfrm>
          </p:grpSpPr>
          <p:sp>
            <p:nvSpPr>
              <p:cNvPr id="126" name="Freeform 125"/>
              <p:cNvSpPr>
                <a:spLocks/>
              </p:cNvSpPr>
              <p:nvPr/>
            </p:nvSpPr>
            <p:spPr bwMode="auto">
              <a:xfrm>
                <a:off x="5503" y="4738"/>
                <a:ext cx="123" cy="156"/>
              </a:xfrm>
              <a:custGeom>
                <a:avLst/>
                <a:gdLst>
                  <a:gd name="T0" fmla="+- 0 5528 5503"/>
                  <a:gd name="T1" fmla="*/ T0 w 123"/>
                  <a:gd name="T2" fmla="+- 0 4738 4738"/>
                  <a:gd name="T3" fmla="*/ 4738 h 156"/>
                  <a:gd name="T4" fmla="+- 0 5521 5503"/>
                  <a:gd name="T5" fmla="*/ T4 w 123"/>
                  <a:gd name="T6" fmla="+- 0 4742 4738"/>
                  <a:gd name="T7" fmla="*/ 4742 h 156"/>
                  <a:gd name="T8" fmla="+- 0 5520 5503"/>
                  <a:gd name="T9" fmla="*/ T8 w 123"/>
                  <a:gd name="T10" fmla="+- 0 4749 4738"/>
                  <a:gd name="T11" fmla="*/ 4749 h 156"/>
                  <a:gd name="T12" fmla="+- 0 5505 5503"/>
                  <a:gd name="T13" fmla="*/ T12 w 123"/>
                  <a:gd name="T14" fmla="+- 0 4882 4738"/>
                  <a:gd name="T15" fmla="*/ 4882 h 156"/>
                  <a:gd name="T16" fmla="+- 0 5503 5503"/>
                  <a:gd name="T17" fmla="*/ T16 w 123"/>
                  <a:gd name="T18" fmla="+- 0 4888 4738"/>
                  <a:gd name="T19" fmla="*/ 4888 h 156"/>
                  <a:gd name="T20" fmla="+- 0 5507 5503"/>
                  <a:gd name="T21" fmla="*/ T20 w 123"/>
                  <a:gd name="T22" fmla="+- 0 4893 4738"/>
                  <a:gd name="T23" fmla="*/ 4893 h 156"/>
                  <a:gd name="T24" fmla="+- 0 5514 5503"/>
                  <a:gd name="T25" fmla="*/ T24 w 123"/>
                  <a:gd name="T26" fmla="+- 0 4893 4738"/>
                  <a:gd name="T27" fmla="*/ 4893 h 156"/>
                  <a:gd name="T28" fmla="+- 0 5603 5503"/>
                  <a:gd name="T29" fmla="*/ T28 w 123"/>
                  <a:gd name="T30" fmla="+- 0 4893 4738"/>
                  <a:gd name="T31" fmla="*/ 4893 h 156"/>
                  <a:gd name="T32" fmla="+- 0 5609 5503"/>
                  <a:gd name="T33" fmla="*/ T32 w 123"/>
                  <a:gd name="T34" fmla="+- 0 4894 4738"/>
                  <a:gd name="T35" fmla="*/ 4894 h 156"/>
                  <a:gd name="T36" fmla="+- 0 5615 5503"/>
                  <a:gd name="T37" fmla="*/ T36 w 123"/>
                  <a:gd name="T38" fmla="+- 0 4889 4738"/>
                  <a:gd name="T39" fmla="*/ 4889 h 156"/>
                  <a:gd name="T40" fmla="+- 0 5616 5503"/>
                  <a:gd name="T41" fmla="*/ T40 w 123"/>
                  <a:gd name="T42" fmla="+- 0 4876 4738"/>
                  <a:gd name="T43" fmla="*/ 4876 h 156"/>
                  <a:gd name="T44" fmla="+- 0 5555 5503"/>
                  <a:gd name="T45" fmla="*/ T44 w 123"/>
                  <a:gd name="T46" fmla="+- 0 4876 4738"/>
                  <a:gd name="T47" fmla="*/ 4876 h 156"/>
                  <a:gd name="T48" fmla="+- 0 5545 5503"/>
                  <a:gd name="T49" fmla="*/ T48 w 123"/>
                  <a:gd name="T50" fmla="+- 0 4866 4738"/>
                  <a:gd name="T51" fmla="*/ 4866 h 156"/>
                  <a:gd name="T52" fmla="+- 0 5545 5503"/>
                  <a:gd name="T53" fmla="*/ T52 w 123"/>
                  <a:gd name="T54" fmla="+- 0 4841 4738"/>
                  <a:gd name="T55" fmla="*/ 4841 h 156"/>
                  <a:gd name="T56" fmla="+- 0 5555 5503"/>
                  <a:gd name="T57" fmla="*/ T56 w 123"/>
                  <a:gd name="T58" fmla="+- 0 4831 4738"/>
                  <a:gd name="T59" fmla="*/ 4831 h 156"/>
                  <a:gd name="T60" fmla="+- 0 5619 5503"/>
                  <a:gd name="T61" fmla="*/ T60 w 123"/>
                  <a:gd name="T62" fmla="+- 0 4831 4738"/>
                  <a:gd name="T63" fmla="*/ 4831 h 156"/>
                  <a:gd name="T64" fmla="+- 0 5626 5503"/>
                  <a:gd name="T65" fmla="*/ T64 w 123"/>
                  <a:gd name="T66" fmla="+- 0 4748 4738"/>
                  <a:gd name="T67" fmla="*/ 4748 h 156"/>
                  <a:gd name="T68" fmla="+- 0 5621 5503"/>
                  <a:gd name="T69" fmla="*/ T68 w 123"/>
                  <a:gd name="T70" fmla="+- 0 4742 4738"/>
                  <a:gd name="T71" fmla="*/ 4742 h 156"/>
                  <a:gd name="T72" fmla="+- 0 5528 5503"/>
                  <a:gd name="T73" fmla="*/ T72 w 123"/>
                  <a:gd name="T74" fmla="+- 0 4738 4738"/>
                  <a:gd name="T75" fmla="*/ 4738 h 1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</a:cxnLst>
                <a:rect l="0" t="0" r="r" b="b"/>
                <a:pathLst>
                  <a:path w="123" h="156">
                    <a:moveTo>
                      <a:pt x="25" y="0"/>
                    </a:moveTo>
                    <a:lnTo>
                      <a:pt x="18" y="4"/>
                    </a:lnTo>
                    <a:lnTo>
                      <a:pt x="17" y="11"/>
                    </a:lnTo>
                    <a:lnTo>
                      <a:pt x="2" y="144"/>
                    </a:lnTo>
                    <a:lnTo>
                      <a:pt x="0" y="150"/>
                    </a:lnTo>
                    <a:lnTo>
                      <a:pt x="4" y="155"/>
                    </a:lnTo>
                    <a:lnTo>
                      <a:pt x="11" y="155"/>
                    </a:lnTo>
                    <a:lnTo>
                      <a:pt x="100" y="155"/>
                    </a:lnTo>
                    <a:lnTo>
                      <a:pt x="106" y="156"/>
                    </a:lnTo>
                    <a:lnTo>
                      <a:pt x="112" y="151"/>
                    </a:lnTo>
                    <a:lnTo>
                      <a:pt x="113" y="138"/>
                    </a:lnTo>
                    <a:lnTo>
                      <a:pt x="52" y="138"/>
                    </a:lnTo>
                    <a:lnTo>
                      <a:pt x="42" y="128"/>
                    </a:lnTo>
                    <a:lnTo>
                      <a:pt x="42" y="103"/>
                    </a:lnTo>
                    <a:lnTo>
                      <a:pt x="52" y="93"/>
                    </a:lnTo>
                    <a:lnTo>
                      <a:pt x="116" y="93"/>
                    </a:lnTo>
                    <a:lnTo>
                      <a:pt x="123" y="10"/>
                    </a:lnTo>
                    <a:lnTo>
                      <a:pt x="118" y="4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27" name="Freeform 126"/>
              <p:cNvSpPr>
                <a:spLocks/>
              </p:cNvSpPr>
              <p:nvPr/>
            </p:nvSpPr>
            <p:spPr bwMode="auto">
              <a:xfrm>
                <a:off x="5503" y="4738"/>
                <a:ext cx="123" cy="156"/>
              </a:xfrm>
              <a:custGeom>
                <a:avLst/>
                <a:gdLst>
                  <a:gd name="T0" fmla="+- 0 5619 5503"/>
                  <a:gd name="T1" fmla="*/ T0 w 123"/>
                  <a:gd name="T2" fmla="+- 0 4831 4738"/>
                  <a:gd name="T3" fmla="*/ 4831 h 156"/>
                  <a:gd name="T4" fmla="+- 0 5579 5503"/>
                  <a:gd name="T5" fmla="*/ T4 w 123"/>
                  <a:gd name="T6" fmla="+- 0 4831 4738"/>
                  <a:gd name="T7" fmla="*/ 4831 h 156"/>
                  <a:gd name="T8" fmla="+- 0 5589 5503"/>
                  <a:gd name="T9" fmla="*/ T8 w 123"/>
                  <a:gd name="T10" fmla="+- 0 4841 4738"/>
                  <a:gd name="T11" fmla="*/ 4841 h 156"/>
                  <a:gd name="T12" fmla="+- 0 5589 5503"/>
                  <a:gd name="T13" fmla="*/ T12 w 123"/>
                  <a:gd name="T14" fmla="+- 0 4866 4738"/>
                  <a:gd name="T15" fmla="*/ 4866 h 156"/>
                  <a:gd name="T16" fmla="+- 0 5579 5503"/>
                  <a:gd name="T17" fmla="*/ T16 w 123"/>
                  <a:gd name="T18" fmla="+- 0 4876 4738"/>
                  <a:gd name="T19" fmla="*/ 4876 h 156"/>
                  <a:gd name="T20" fmla="+- 0 5616 5503"/>
                  <a:gd name="T21" fmla="*/ T20 w 123"/>
                  <a:gd name="T22" fmla="+- 0 4876 4738"/>
                  <a:gd name="T23" fmla="*/ 4876 h 156"/>
                  <a:gd name="T24" fmla="+- 0 5619 5503"/>
                  <a:gd name="T25" fmla="*/ T24 w 123"/>
                  <a:gd name="T26" fmla="+- 0 4831 4738"/>
                  <a:gd name="T27" fmla="*/ 4831 h 1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</a:cxnLst>
                <a:rect l="0" t="0" r="r" b="b"/>
                <a:pathLst>
                  <a:path w="123" h="156">
                    <a:moveTo>
                      <a:pt x="116" y="93"/>
                    </a:moveTo>
                    <a:lnTo>
                      <a:pt x="76" y="93"/>
                    </a:lnTo>
                    <a:lnTo>
                      <a:pt x="86" y="103"/>
                    </a:lnTo>
                    <a:lnTo>
                      <a:pt x="86" y="128"/>
                    </a:lnTo>
                    <a:lnTo>
                      <a:pt x="76" y="138"/>
                    </a:lnTo>
                    <a:lnTo>
                      <a:pt x="113" y="138"/>
                    </a:lnTo>
                    <a:lnTo>
                      <a:pt x="116" y="93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34" name="Group 33"/>
            <p:cNvGrpSpPr>
              <a:grpSpLocks/>
            </p:cNvGrpSpPr>
            <p:nvPr/>
          </p:nvGrpSpPr>
          <p:grpSpPr bwMode="auto">
            <a:xfrm>
              <a:off x="1279" y="5301"/>
              <a:ext cx="112" cy="313"/>
              <a:chOff x="1279" y="5301"/>
              <a:chExt cx="112" cy="313"/>
            </a:xfrm>
          </p:grpSpPr>
          <p:sp>
            <p:nvSpPr>
              <p:cNvPr id="123" name="Freeform 122"/>
              <p:cNvSpPr>
                <a:spLocks/>
              </p:cNvSpPr>
              <p:nvPr/>
            </p:nvSpPr>
            <p:spPr bwMode="auto">
              <a:xfrm>
                <a:off x="1279" y="5301"/>
                <a:ext cx="112" cy="313"/>
              </a:xfrm>
              <a:custGeom>
                <a:avLst/>
                <a:gdLst>
                  <a:gd name="T0" fmla="+- 0 1383 1279"/>
                  <a:gd name="T1" fmla="*/ T0 w 112"/>
                  <a:gd name="T2" fmla="+- 0 5301 5301"/>
                  <a:gd name="T3" fmla="*/ 5301 h 313"/>
                  <a:gd name="T4" fmla="+- 0 1286 1279"/>
                  <a:gd name="T5" fmla="*/ T4 w 112"/>
                  <a:gd name="T6" fmla="+- 0 5301 5301"/>
                  <a:gd name="T7" fmla="*/ 5301 h 313"/>
                  <a:gd name="T8" fmla="+- 0 1279 1279"/>
                  <a:gd name="T9" fmla="*/ T8 w 112"/>
                  <a:gd name="T10" fmla="+- 0 5308 5301"/>
                  <a:gd name="T11" fmla="*/ 5308 h 313"/>
                  <a:gd name="T12" fmla="+- 0 1279 1279"/>
                  <a:gd name="T13" fmla="*/ T12 w 112"/>
                  <a:gd name="T14" fmla="+- 0 5606 5301"/>
                  <a:gd name="T15" fmla="*/ 5606 h 313"/>
                  <a:gd name="T16" fmla="+- 0 1286 1279"/>
                  <a:gd name="T17" fmla="*/ T16 w 112"/>
                  <a:gd name="T18" fmla="+- 0 5614 5301"/>
                  <a:gd name="T19" fmla="*/ 5614 h 313"/>
                  <a:gd name="T20" fmla="+- 0 1383 1279"/>
                  <a:gd name="T21" fmla="*/ T20 w 112"/>
                  <a:gd name="T22" fmla="+- 0 5614 5301"/>
                  <a:gd name="T23" fmla="*/ 5614 h 313"/>
                  <a:gd name="T24" fmla="+- 0 1390 1279"/>
                  <a:gd name="T25" fmla="*/ T24 w 112"/>
                  <a:gd name="T26" fmla="+- 0 5606 5301"/>
                  <a:gd name="T27" fmla="*/ 5606 h 313"/>
                  <a:gd name="T28" fmla="+- 0 1390 1279"/>
                  <a:gd name="T29" fmla="*/ T28 w 112"/>
                  <a:gd name="T30" fmla="+- 0 5589 5301"/>
                  <a:gd name="T31" fmla="*/ 5589 h 313"/>
                  <a:gd name="T32" fmla="+- 0 1334 1279"/>
                  <a:gd name="T33" fmla="*/ T32 w 112"/>
                  <a:gd name="T34" fmla="+- 0 5589 5301"/>
                  <a:gd name="T35" fmla="*/ 5589 h 313"/>
                  <a:gd name="T36" fmla="+- 0 1314 1279"/>
                  <a:gd name="T37" fmla="*/ T36 w 112"/>
                  <a:gd name="T38" fmla="+- 0 5581 5301"/>
                  <a:gd name="T39" fmla="*/ 5581 h 313"/>
                  <a:gd name="T40" fmla="+- 0 1303 1279"/>
                  <a:gd name="T41" fmla="*/ T40 w 112"/>
                  <a:gd name="T42" fmla="+- 0 5562 5301"/>
                  <a:gd name="T43" fmla="*/ 5562 h 313"/>
                  <a:gd name="T44" fmla="+- 0 1309 1279"/>
                  <a:gd name="T45" fmla="*/ T44 w 112"/>
                  <a:gd name="T46" fmla="+- 0 5539 5301"/>
                  <a:gd name="T47" fmla="*/ 5539 h 313"/>
                  <a:gd name="T48" fmla="+- 0 1325 1279"/>
                  <a:gd name="T49" fmla="*/ T48 w 112"/>
                  <a:gd name="T50" fmla="+- 0 5527 5301"/>
                  <a:gd name="T51" fmla="*/ 5527 h 313"/>
                  <a:gd name="T52" fmla="+- 0 1390 1279"/>
                  <a:gd name="T53" fmla="*/ T52 w 112"/>
                  <a:gd name="T54" fmla="+- 0 5527 5301"/>
                  <a:gd name="T55" fmla="*/ 5527 h 313"/>
                  <a:gd name="T56" fmla="+- 0 1390 1279"/>
                  <a:gd name="T57" fmla="*/ T56 w 112"/>
                  <a:gd name="T58" fmla="+- 0 5463 5301"/>
                  <a:gd name="T59" fmla="*/ 5463 h 313"/>
                  <a:gd name="T60" fmla="+- 0 1298 1279"/>
                  <a:gd name="T61" fmla="*/ T60 w 112"/>
                  <a:gd name="T62" fmla="+- 0 5463 5301"/>
                  <a:gd name="T63" fmla="*/ 5463 h 313"/>
                  <a:gd name="T64" fmla="+- 0 1293 1279"/>
                  <a:gd name="T65" fmla="*/ T64 w 112"/>
                  <a:gd name="T66" fmla="+- 0 5458 5301"/>
                  <a:gd name="T67" fmla="*/ 5458 h 313"/>
                  <a:gd name="T68" fmla="+- 0 1293 1279"/>
                  <a:gd name="T69" fmla="*/ T68 w 112"/>
                  <a:gd name="T70" fmla="+- 0 5334 5301"/>
                  <a:gd name="T71" fmla="*/ 5334 h 313"/>
                  <a:gd name="T72" fmla="+- 0 1298 1279"/>
                  <a:gd name="T73" fmla="*/ T72 w 112"/>
                  <a:gd name="T74" fmla="+- 0 5329 5301"/>
                  <a:gd name="T75" fmla="*/ 5329 h 313"/>
                  <a:gd name="T76" fmla="+- 0 1390 1279"/>
                  <a:gd name="T77" fmla="*/ T76 w 112"/>
                  <a:gd name="T78" fmla="+- 0 5329 5301"/>
                  <a:gd name="T79" fmla="*/ 5329 h 313"/>
                  <a:gd name="T80" fmla="+- 0 1390 1279"/>
                  <a:gd name="T81" fmla="*/ T80 w 112"/>
                  <a:gd name="T82" fmla="+- 0 5308 5301"/>
                  <a:gd name="T83" fmla="*/ 5308 h 313"/>
                  <a:gd name="T84" fmla="+- 0 1383 1279"/>
                  <a:gd name="T85" fmla="*/ T84 w 112"/>
                  <a:gd name="T86" fmla="+- 0 5301 5301"/>
                  <a:gd name="T87" fmla="*/ 5301 h 31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</a:cxnLst>
                <a:rect l="0" t="0" r="r" b="b"/>
                <a:pathLst>
                  <a:path w="112" h="313">
                    <a:moveTo>
                      <a:pt x="104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0" y="305"/>
                    </a:lnTo>
                    <a:lnTo>
                      <a:pt x="7" y="313"/>
                    </a:lnTo>
                    <a:lnTo>
                      <a:pt x="104" y="313"/>
                    </a:lnTo>
                    <a:lnTo>
                      <a:pt x="111" y="305"/>
                    </a:lnTo>
                    <a:lnTo>
                      <a:pt x="111" y="288"/>
                    </a:lnTo>
                    <a:lnTo>
                      <a:pt x="55" y="288"/>
                    </a:lnTo>
                    <a:lnTo>
                      <a:pt x="35" y="280"/>
                    </a:lnTo>
                    <a:lnTo>
                      <a:pt x="24" y="261"/>
                    </a:lnTo>
                    <a:lnTo>
                      <a:pt x="30" y="238"/>
                    </a:lnTo>
                    <a:lnTo>
                      <a:pt x="46" y="226"/>
                    </a:lnTo>
                    <a:lnTo>
                      <a:pt x="111" y="226"/>
                    </a:lnTo>
                    <a:lnTo>
                      <a:pt x="111" y="162"/>
                    </a:lnTo>
                    <a:lnTo>
                      <a:pt x="19" y="162"/>
                    </a:lnTo>
                    <a:lnTo>
                      <a:pt x="14" y="157"/>
                    </a:lnTo>
                    <a:lnTo>
                      <a:pt x="14" y="33"/>
                    </a:lnTo>
                    <a:lnTo>
                      <a:pt x="19" y="28"/>
                    </a:lnTo>
                    <a:lnTo>
                      <a:pt x="111" y="28"/>
                    </a:lnTo>
                    <a:lnTo>
                      <a:pt x="111" y="7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24" name="Freeform 123"/>
              <p:cNvSpPr>
                <a:spLocks/>
              </p:cNvSpPr>
              <p:nvPr/>
            </p:nvSpPr>
            <p:spPr bwMode="auto">
              <a:xfrm>
                <a:off x="1279" y="5301"/>
                <a:ext cx="112" cy="313"/>
              </a:xfrm>
              <a:custGeom>
                <a:avLst/>
                <a:gdLst>
                  <a:gd name="T0" fmla="+- 0 1390 1279"/>
                  <a:gd name="T1" fmla="*/ T0 w 112"/>
                  <a:gd name="T2" fmla="+- 0 5527 5301"/>
                  <a:gd name="T3" fmla="*/ 5527 h 313"/>
                  <a:gd name="T4" fmla="+- 0 1325 1279"/>
                  <a:gd name="T5" fmla="*/ T4 w 112"/>
                  <a:gd name="T6" fmla="+- 0 5527 5301"/>
                  <a:gd name="T7" fmla="*/ 5527 h 313"/>
                  <a:gd name="T8" fmla="+- 0 1350 1279"/>
                  <a:gd name="T9" fmla="*/ T8 w 112"/>
                  <a:gd name="T10" fmla="+- 0 5531 5301"/>
                  <a:gd name="T11" fmla="*/ 5531 h 313"/>
                  <a:gd name="T12" fmla="+- 0 1364 1279"/>
                  <a:gd name="T13" fmla="*/ T12 w 112"/>
                  <a:gd name="T14" fmla="+- 0 5545 5301"/>
                  <a:gd name="T15" fmla="*/ 5545 h 313"/>
                  <a:gd name="T16" fmla="+- 0 1360 1279"/>
                  <a:gd name="T17" fmla="*/ T16 w 112"/>
                  <a:gd name="T18" fmla="+- 0 5571 5301"/>
                  <a:gd name="T19" fmla="*/ 5571 h 313"/>
                  <a:gd name="T20" fmla="+- 0 1348 1279"/>
                  <a:gd name="T21" fmla="*/ T20 w 112"/>
                  <a:gd name="T22" fmla="+- 0 5585 5301"/>
                  <a:gd name="T23" fmla="*/ 5585 h 313"/>
                  <a:gd name="T24" fmla="+- 0 1334 1279"/>
                  <a:gd name="T25" fmla="*/ T24 w 112"/>
                  <a:gd name="T26" fmla="+- 0 5589 5301"/>
                  <a:gd name="T27" fmla="*/ 5589 h 313"/>
                  <a:gd name="T28" fmla="+- 0 1390 1279"/>
                  <a:gd name="T29" fmla="*/ T28 w 112"/>
                  <a:gd name="T30" fmla="+- 0 5589 5301"/>
                  <a:gd name="T31" fmla="*/ 5589 h 313"/>
                  <a:gd name="T32" fmla="+- 0 1390 1279"/>
                  <a:gd name="T33" fmla="*/ T32 w 112"/>
                  <a:gd name="T34" fmla="+- 0 5527 5301"/>
                  <a:gd name="T35" fmla="*/ 5527 h 31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112" h="313">
                    <a:moveTo>
                      <a:pt x="111" y="226"/>
                    </a:moveTo>
                    <a:lnTo>
                      <a:pt x="46" y="226"/>
                    </a:lnTo>
                    <a:lnTo>
                      <a:pt x="71" y="230"/>
                    </a:lnTo>
                    <a:lnTo>
                      <a:pt x="85" y="244"/>
                    </a:lnTo>
                    <a:lnTo>
                      <a:pt x="81" y="270"/>
                    </a:lnTo>
                    <a:lnTo>
                      <a:pt x="69" y="284"/>
                    </a:lnTo>
                    <a:lnTo>
                      <a:pt x="55" y="288"/>
                    </a:lnTo>
                    <a:lnTo>
                      <a:pt x="111" y="288"/>
                    </a:lnTo>
                    <a:lnTo>
                      <a:pt x="111" y="226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25" name="Freeform 124"/>
              <p:cNvSpPr>
                <a:spLocks/>
              </p:cNvSpPr>
              <p:nvPr/>
            </p:nvSpPr>
            <p:spPr bwMode="auto">
              <a:xfrm>
                <a:off x="1279" y="5301"/>
                <a:ext cx="112" cy="313"/>
              </a:xfrm>
              <a:custGeom>
                <a:avLst/>
                <a:gdLst>
                  <a:gd name="T0" fmla="+- 0 1390 1279"/>
                  <a:gd name="T1" fmla="*/ T0 w 112"/>
                  <a:gd name="T2" fmla="+- 0 5329 5301"/>
                  <a:gd name="T3" fmla="*/ 5329 h 313"/>
                  <a:gd name="T4" fmla="+- 0 1371 1279"/>
                  <a:gd name="T5" fmla="*/ T4 w 112"/>
                  <a:gd name="T6" fmla="+- 0 5329 5301"/>
                  <a:gd name="T7" fmla="*/ 5329 h 313"/>
                  <a:gd name="T8" fmla="+- 0 1376 1279"/>
                  <a:gd name="T9" fmla="*/ T8 w 112"/>
                  <a:gd name="T10" fmla="+- 0 5334 5301"/>
                  <a:gd name="T11" fmla="*/ 5334 h 313"/>
                  <a:gd name="T12" fmla="+- 0 1376 1279"/>
                  <a:gd name="T13" fmla="*/ T12 w 112"/>
                  <a:gd name="T14" fmla="+- 0 5458 5301"/>
                  <a:gd name="T15" fmla="*/ 5458 h 313"/>
                  <a:gd name="T16" fmla="+- 0 1371 1279"/>
                  <a:gd name="T17" fmla="*/ T16 w 112"/>
                  <a:gd name="T18" fmla="+- 0 5463 5301"/>
                  <a:gd name="T19" fmla="*/ 5463 h 313"/>
                  <a:gd name="T20" fmla="+- 0 1390 1279"/>
                  <a:gd name="T21" fmla="*/ T20 w 112"/>
                  <a:gd name="T22" fmla="+- 0 5463 5301"/>
                  <a:gd name="T23" fmla="*/ 5463 h 313"/>
                  <a:gd name="T24" fmla="+- 0 1390 1279"/>
                  <a:gd name="T25" fmla="*/ T24 w 112"/>
                  <a:gd name="T26" fmla="+- 0 5329 5301"/>
                  <a:gd name="T27" fmla="*/ 5329 h 31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</a:cxnLst>
                <a:rect l="0" t="0" r="r" b="b"/>
                <a:pathLst>
                  <a:path w="112" h="313">
                    <a:moveTo>
                      <a:pt x="111" y="28"/>
                    </a:moveTo>
                    <a:lnTo>
                      <a:pt x="92" y="28"/>
                    </a:lnTo>
                    <a:lnTo>
                      <a:pt x="97" y="33"/>
                    </a:lnTo>
                    <a:lnTo>
                      <a:pt x="97" y="157"/>
                    </a:lnTo>
                    <a:lnTo>
                      <a:pt x="92" y="162"/>
                    </a:lnTo>
                    <a:lnTo>
                      <a:pt x="111" y="162"/>
                    </a:lnTo>
                    <a:lnTo>
                      <a:pt x="111" y="28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35" name="Group 34"/>
            <p:cNvGrpSpPr>
              <a:grpSpLocks/>
            </p:cNvGrpSpPr>
            <p:nvPr/>
          </p:nvGrpSpPr>
          <p:grpSpPr bwMode="auto">
            <a:xfrm>
              <a:off x="1302" y="5352"/>
              <a:ext cx="45" cy="11"/>
              <a:chOff x="1302" y="5352"/>
              <a:chExt cx="45" cy="11"/>
            </a:xfrm>
          </p:grpSpPr>
          <p:sp>
            <p:nvSpPr>
              <p:cNvPr id="122" name="Freeform 121"/>
              <p:cNvSpPr>
                <a:spLocks/>
              </p:cNvSpPr>
              <p:nvPr/>
            </p:nvSpPr>
            <p:spPr bwMode="auto">
              <a:xfrm>
                <a:off x="1302" y="5352"/>
                <a:ext cx="45" cy="11"/>
              </a:xfrm>
              <a:custGeom>
                <a:avLst/>
                <a:gdLst>
                  <a:gd name="T0" fmla="+- 0 1344 1302"/>
                  <a:gd name="T1" fmla="*/ T0 w 45"/>
                  <a:gd name="T2" fmla="+- 0 5352 5352"/>
                  <a:gd name="T3" fmla="*/ 5352 h 11"/>
                  <a:gd name="T4" fmla="+- 0 1304 1302"/>
                  <a:gd name="T5" fmla="*/ T4 w 45"/>
                  <a:gd name="T6" fmla="+- 0 5352 5352"/>
                  <a:gd name="T7" fmla="*/ 5352 h 11"/>
                  <a:gd name="T8" fmla="+- 0 1302 1302"/>
                  <a:gd name="T9" fmla="*/ T8 w 45"/>
                  <a:gd name="T10" fmla="+- 0 5355 5352"/>
                  <a:gd name="T11" fmla="*/ 5355 h 11"/>
                  <a:gd name="T12" fmla="+- 0 1302 1302"/>
                  <a:gd name="T13" fmla="*/ T12 w 45"/>
                  <a:gd name="T14" fmla="+- 0 5361 5352"/>
                  <a:gd name="T15" fmla="*/ 5361 h 11"/>
                  <a:gd name="T16" fmla="+- 0 1304 1302"/>
                  <a:gd name="T17" fmla="*/ T16 w 45"/>
                  <a:gd name="T18" fmla="+- 0 5363 5352"/>
                  <a:gd name="T19" fmla="*/ 5363 h 11"/>
                  <a:gd name="T20" fmla="+- 0 1344 1302"/>
                  <a:gd name="T21" fmla="*/ T20 w 45"/>
                  <a:gd name="T22" fmla="+- 0 5363 5352"/>
                  <a:gd name="T23" fmla="*/ 5363 h 11"/>
                  <a:gd name="T24" fmla="+- 0 1346 1302"/>
                  <a:gd name="T25" fmla="*/ T24 w 45"/>
                  <a:gd name="T26" fmla="+- 0 5361 5352"/>
                  <a:gd name="T27" fmla="*/ 5361 h 11"/>
                  <a:gd name="T28" fmla="+- 0 1346 1302"/>
                  <a:gd name="T29" fmla="*/ T28 w 45"/>
                  <a:gd name="T30" fmla="+- 0 5355 5352"/>
                  <a:gd name="T31" fmla="*/ 5355 h 11"/>
                  <a:gd name="T32" fmla="+- 0 1344 1302"/>
                  <a:gd name="T33" fmla="*/ T32 w 45"/>
                  <a:gd name="T34" fmla="+- 0 5352 5352"/>
                  <a:gd name="T35" fmla="*/ 5352 h 1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45" h="11">
                    <a:moveTo>
                      <a:pt x="4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42" y="11"/>
                    </a:lnTo>
                    <a:lnTo>
                      <a:pt x="44" y="9"/>
                    </a:lnTo>
                    <a:lnTo>
                      <a:pt x="44" y="3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36" name="Group 35"/>
            <p:cNvGrpSpPr>
              <a:grpSpLocks/>
            </p:cNvGrpSpPr>
            <p:nvPr/>
          </p:nvGrpSpPr>
          <p:grpSpPr bwMode="auto">
            <a:xfrm>
              <a:off x="1147" y="5301"/>
              <a:ext cx="112" cy="313"/>
              <a:chOff x="1147" y="5301"/>
              <a:chExt cx="112" cy="313"/>
            </a:xfrm>
          </p:grpSpPr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1147" y="5301"/>
                <a:ext cx="112" cy="313"/>
              </a:xfrm>
              <a:custGeom>
                <a:avLst/>
                <a:gdLst>
                  <a:gd name="T0" fmla="+- 0 1251 1147"/>
                  <a:gd name="T1" fmla="*/ T0 w 112"/>
                  <a:gd name="T2" fmla="+- 0 5301 5301"/>
                  <a:gd name="T3" fmla="*/ 5301 h 313"/>
                  <a:gd name="T4" fmla="+- 0 1154 1147"/>
                  <a:gd name="T5" fmla="*/ T4 w 112"/>
                  <a:gd name="T6" fmla="+- 0 5301 5301"/>
                  <a:gd name="T7" fmla="*/ 5301 h 313"/>
                  <a:gd name="T8" fmla="+- 0 1147 1147"/>
                  <a:gd name="T9" fmla="*/ T8 w 112"/>
                  <a:gd name="T10" fmla="+- 0 5308 5301"/>
                  <a:gd name="T11" fmla="*/ 5308 h 313"/>
                  <a:gd name="T12" fmla="+- 0 1147 1147"/>
                  <a:gd name="T13" fmla="*/ T12 w 112"/>
                  <a:gd name="T14" fmla="+- 0 5606 5301"/>
                  <a:gd name="T15" fmla="*/ 5606 h 313"/>
                  <a:gd name="T16" fmla="+- 0 1154 1147"/>
                  <a:gd name="T17" fmla="*/ T16 w 112"/>
                  <a:gd name="T18" fmla="+- 0 5614 5301"/>
                  <a:gd name="T19" fmla="*/ 5614 h 313"/>
                  <a:gd name="T20" fmla="+- 0 1251 1147"/>
                  <a:gd name="T21" fmla="*/ T20 w 112"/>
                  <a:gd name="T22" fmla="+- 0 5614 5301"/>
                  <a:gd name="T23" fmla="*/ 5614 h 313"/>
                  <a:gd name="T24" fmla="+- 0 1259 1147"/>
                  <a:gd name="T25" fmla="*/ T24 w 112"/>
                  <a:gd name="T26" fmla="+- 0 5606 5301"/>
                  <a:gd name="T27" fmla="*/ 5606 h 313"/>
                  <a:gd name="T28" fmla="+- 0 1259 1147"/>
                  <a:gd name="T29" fmla="*/ T28 w 112"/>
                  <a:gd name="T30" fmla="+- 0 5589 5301"/>
                  <a:gd name="T31" fmla="*/ 5589 h 313"/>
                  <a:gd name="T32" fmla="+- 0 1203 1147"/>
                  <a:gd name="T33" fmla="*/ T32 w 112"/>
                  <a:gd name="T34" fmla="+- 0 5589 5301"/>
                  <a:gd name="T35" fmla="*/ 5589 h 313"/>
                  <a:gd name="T36" fmla="+- 0 1182 1147"/>
                  <a:gd name="T37" fmla="*/ T36 w 112"/>
                  <a:gd name="T38" fmla="+- 0 5581 5301"/>
                  <a:gd name="T39" fmla="*/ 5581 h 313"/>
                  <a:gd name="T40" fmla="+- 0 1172 1147"/>
                  <a:gd name="T41" fmla="*/ T40 w 112"/>
                  <a:gd name="T42" fmla="+- 0 5562 5301"/>
                  <a:gd name="T43" fmla="*/ 5562 h 313"/>
                  <a:gd name="T44" fmla="+- 0 1178 1147"/>
                  <a:gd name="T45" fmla="*/ T44 w 112"/>
                  <a:gd name="T46" fmla="+- 0 5539 5301"/>
                  <a:gd name="T47" fmla="*/ 5539 h 313"/>
                  <a:gd name="T48" fmla="+- 0 1194 1147"/>
                  <a:gd name="T49" fmla="*/ T48 w 112"/>
                  <a:gd name="T50" fmla="+- 0 5527 5301"/>
                  <a:gd name="T51" fmla="*/ 5527 h 313"/>
                  <a:gd name="T52" fmla="+- 0 1259 1147"/>
                  <a:gd name="T53" fmla="*/ T52 w 112"/>
                  <a:gd name="T54" fmla="+- 0 5527 5301"/>
                  <a:gd name="T55" fmla="*/ 5527 h 313"/>
                  <a:gd name="T56" fmla="+- 0 1259 1147"/>
                  <a:gd name="T57" fmla="*/ T56 w 112"/>
                  <a:gd name="T58" fmla="+- 0 5463 5301"/>
                  <a:gd name="T59" fmla="*/ 5463 h 313"/>
                  <a:gd name="T60" fmla="+- 0 1166 1147"/>
                  <a:gd name="T61" fmla="*/ T60 w 112"/>
                  <a:gd name="T62" fmla="+- 0 5463 5301"/>
                  <a:gd name="T63" fmla="*/ 5463 h 313"/>
                  <a:gd name="T64" fmla="+- 0 1161 1147"/>
                  <a:gd name="T65" fmla="*/ T64 w 112"/>
                  <a:gd name="T66" fmla="+- 0 5458 5301"/>
                  <a:gd name="T67" fmla="*/ 5458 h 313"/>
                  <a:gd name="T68" fmla="+- 0 1161 1147"/>
                  <a:gd name="T69" fmla="*/ T68 w 112"/>
                  <a:gd name="T70" fmla="+- 0 5334 5301"/>
                  <a:gd name="T71" fmla="*/ 5334 h 313"/>
                  <a:gd name="T72" fmla="+- 0 1166 1147"/>
                  <a:gd name="T73" fmla="*/ T72 w 112"/>
                  <a:gd name="T74" fmla="+- 0 5329 5301"/>
                  <a:gd name="T75" fmla="*/ 5329 h 313"/>
                  <a:gd name="T76" fmla="+- 0 1259 1147"/>
                  <a:gd name="T77" fmla="*/ T76 w 112"/>
                  <a:gd name="T78" fmla="+- 0 5329 5301"/>
                  <a:gd name="T79" fmla="*/ 5329 h 313"/>
                  <a:gd name="T80" fmla="+- 0 1259 1147"/>
                  <a:gd name="T81" fmla="*/ T80 w 112"/>
                  <a:gd name="T82" fmla="+- 0 5308 5301"/>
                  <a:gd name="T83" fmla="*/ 5308 h 313"/>
                  <a:gd name="T84" fmla="+- 0 1251 1147"/>
                  <a:gd name="T85" fmla="*/ T84 w 112"/>
                  <a:gd name="T86" fmla="+- 0 5301 5301"/>
                  <a:gd name="T87" fmla="*/ 5301 h 31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</a:cxnLst>
                <a:rect l="0" t="0" r="r" b="b"/>
                <a:pathLst>
                  <a:path w="112" h="313">
                    <a:moveTo>
                      <a:pt x="104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0" y="305"/>
                    </a:lnTo>
                    <a:lnTo>
                      <a:pt x="7" y="313"/>
                    </a:lnTo>
                    <a:lnTo>
                      <a:pt x="104" y="313"/>
                    </a:lnTo>
                    <a:lnTo>
                      <a:pt x="112" y="305"/>
                    </a:lnTo>
                    <a:lnTo>
                      <a:pt x="112" y="288"/>
                    </a:lnTo>
                    <a:lnTo>
                      <a:pt x="56" y="288"/>
                    </a:lnTo>
                    <a:lnTo>
                      <a:pt x="35" y="280"/>
                    </a:lnTo>
                    <a:lnTo>
                      <a:pt x="25" y="261"/>
                    </a:lnTo>
                    <a:lnTo>
                      <a:pt x="31" y="238"/>
                    </a:lnTo>
                    <a:lnTo>
                      <a:pt x="47" y="226"/>
                    </a:lnTo>
                    <a:lnTo>
                      <a:pt x="112" y="226"/>
                    </a:lnTo>
                    <a:lnTo>
                      <a:pt x="112" y="162"/>
                    </a:lnTo>
                    <a:lnTo>
                      <a:pt x="19" y="162"/>
                    </a:lnTo>
                    <a:lnTo>
                      <a:pt x="14" y="157"/>
                    </a:lnTo>
                    <a:lnTo>
                      <a:pt x="14" y="33"/>
                    </a:lnTo>
                    <a:lnTo>
                      <a:pt x="19" y="28"/>
                    </a:lnTo>
                    <a:lnTo>
                      <a:pt x="112" y="28"/>
                    </a:lnTo>
                    <a:lnTo>
                      <a:pt x="112" y="7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1147" y="5301"/>
                <a:ext cx="112" cy="313"/>
              </a:xfrm>
              <a:custGeom>
                <a:avLst/>
                <a:gdLst>
                  <a:gd name="T0" fmla="+- 0 1259 1147"/>
                  <a:gd name="T1" fmla="*/ T0 w 112"/>
                  <a:gd name="T2" fmla="+- 0 5527 5301"/>
                  <a:gd name="T3" fmla="*/ 5527 h 313"/>
                  <a:gd name="T4" fmla="+- 0 1194 1147"/>
                  <a:gd name="T5" fmla="*/ T4 w 112"/>
                  <a:gd name="T6" fmla="+- 0 5527 5301"/>
                  <a:gd name="T7" fmla="*/ 5527 h 313"/>
                  <a:gd name="T8" fmla="+- 0 1218 1147"/>
                  <a:gd name="T9" fmla="*/ T8 w 112"/>
                  <a:gd name="T10" fmla="+- 0 5531 5301"/>
                  <a:gd name="T11" fmla="*/ 5531 h 313"/>
                  <a:gd name="T12" fmla="+- 0 1232 1147"/>
                  <a:gd name="T13" fmla="*/ T12 w 112"/>
                  <a:gd name="T14" fmla="+- 0 5545 5301"/>
                  <a:gd name="T15" fmla="*/ 5545 h 313"/>
                  <a:gd name="T16" fmla="+- 0 1229 1147"/>
                  <a:gd name="T17" fmla="*/ T16 w 112"/>
                  <a:gd name="T18" fmla="+- 0 5571 5301"/>
                  <a:gd name="T19" fmla="*/ 5571 h 313"/>
                  <a:gd name="T20" fmla="+- 0 1216 1147"/>
                  <a:gd name="T21" fmla="*/ T20 w 112"/>
                  <a:gd name="T22" fmla="+- 0 5585 5301"/>
                  <a:gd name="T23" fmla="*/ 5585 h 313"/>
                  <a:gd name="T24" fmla="+- 0 1203 1147"/>
                  <a:gd name="T25" fmla="*/ T24 w 112"/>
                  <a:gd name="T26" fmla="+- 0 5589 5301"/>
                  <a:gd name="T27" fmla="*/ 5589 h 313"/>
                  <a:gd name="T28" fmla="+- 0 1259 1147"/>
                  <a:gd name="T29" fmla="*/ T28 w 112"/>
                  <a:gd name="T30" fmla="+- 0 5589 5301"/>
                  <a:gd name="T31" fmla="*/ 5589 h 313"/>
                  <a:gd name="T32" fmla="+- 0 1259 1147"/>
                  <a:gd name="T33" fmla="*/ T32 w 112"/>
                  <a:gd name="T34" fmla="+- 0 5527 5301"/>
                  <a:gd name="T35" fmla="*/ 5527 h 31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112" h="313">
                    <a:moveTo>
                      <a:pt x="112" y="226"/>
                    </a:moveTo>
                    <a:lnTo>
                      <a:pt x="47" y="226"/>
                    </a:lnTo>
                    <a:lnTo>
                      <a:pt x="71" y="230"/>
                    </a:lnTo>
                    <a:lnTo>
                      <a:pt x="85" y="244"/>
                    </a:lnTo>
                    <a:lnTo>
                      <a:pt x="82" y="270"/>
                    </a:lnTo>
                    <a:lnTo>
                      <a:pt x="69" y="284"/>
                    </a:lnTo>
                    <a:lnTo>
                      <a:pt x="56" y="288"/>
                    </a:lnTo>
                    <a:lnTo>
                      <a:pt x="112" y="288"/>
                    </a:lnTo>
                    <a:lnTo>
                      <a:pt x="112" y="226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1147" y="5301"/>
                <a:ext cx="112" cy="313"/>
              </a:xfrm>
              <a:custGeom>
                <a:avLst/>
                <a:gdLst>
                  <a:gd name="T0" fmla="+- 0 1259 1147"/>
                  <a:gd name="T1" fmla="*/ T0 w 112"/>
                  <a:gd name="T2" fmla="+- 0 5329 5301"/>
                  <a:gd name="T3" fmla="*/ 5329 h 313"/>
                  <a:gd name="T4" fmla="+- 0 1239 1147"/>
                  <a:gd name="T5" fmla="*/ T4 w 112"/>
                  <a:gd name="T6" fmla="+- 0 5329 5301"/>
                  <a:gd name="T7" fmla="*/ 5329 h 313"/>
                  <a:gd name="T8" fmla="+- 0 1244 1147"/>
                  <a:gd name="T9" fmla="*/ T8 w 112"/>
                  <a:gd name="T10" fmla="+- 0 5334 5301"/>
                  <a:gd name="T11" fmla="*/ 5334 h 313"/>
                  <a:gd name="T12" fmla="+- 0 1244 1147"/>
                  <a:gd name="T13" fmla="*/ T12 w 112"/>
                  <a:gd name="T14" fmla="+- 0 5458 5301"/>
                  <a:gd name="T15" fmla="*/ 5458 h 313"/>
                  <a:gd name="T16" fmla="+- 0 1239 1147"/>
                  <a:gd name="T17" fmla="*/ T16 w 112"/>
                  <a:gd name="T18" fmla="+- 0 5463 5301"/>
                  <a:gd name="T19" fmla="*/ 5463 h 313"/>
                  <a:gd name="T20" fmla="+- 0 1259 1147"/>
                  <a:gd name="T21" fmla="*/ T20 w 112"/>
                  <a:gd name="T22" fmla="+- 0 5463 5301"/>
                  <a:gd name="T23" fmla="*/ 5463 h 313"/>
                  <a:gd name="T24" fmla="+- 0 1259 1147"/>
                  <a:gd name="T25" fmla="*/ T24 w 112"/>
                  <a:gd name="T26" fmla="+- 0 5329 5301"/>
                  <a:gd name="T27" fmla="*/ 5329 h 31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</a:cxnLst>
                <a:rect l="0" t="0" r="r" b="b"/>
                <a:pathLst>
                  <a:path w="112" h="313">
                    <a:moveTo>
                      <a:pt x="112" y="28"/>
                    </a:moveTo>
                    <a:lnTo>
                      <a:pt x="92" y="28"/>
                    </a:lnTo>
                    <a:lnTo>
                      <a:pt x="97" y="33"/>
                    </a:lnTo>
                    <a:lnTo>
                      <a:pt x="97" y="157"/>
                    </a:lnTo>
                    <a:lnTo>
                      <a:pt x="92" y="162"/>
                    </a:lnTo>
                    <a:lnTo>
                      <a:pt x="112" y="162"/>
                    </a:lnTo>
                    <a:lnTo>
                      <a:pt x="112" y="28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37" name="Group 36"/>
            <p:cNvGrpSpPr>
              <a:grpSpLocks/>
            </p:cNvGrpSpPr>
            <p:nvPr/>
          </p:nvGrpSpPr>
          <p:grpSpPr bwMode="auto">
            <a:xfrm>
              <a:off x="1170" y="5352"/>
              <a:ext cx="45" cy="11"/>
              <a:chOff x="1170" y="5352"/>
              <a:chExt cx="45" cy="11"/>
            </a:xfrm>
          </p:grpSpPr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1170" y="5352"/>
                <a:ext cx="45" cy="11"/>
              </a:xfrm>
              <a:custGeom>
                <a:avLst/>
                <a:gdLst>
                  <a:gd name="T0" fmla="+- 0 1212 1170"/>
                  <a:gd name="T1" fmla="*/ T0 w 45"/>
                  <a:gd name="T2" fmla="+- 0 5352 5352"/>
                  <a:gd name="T3" fmla="*/ 5352 h 11"/>
                  <a:gd name="T4" fmla="+- 0 1172 1170"/>
                  <a:gd name="T5" fmla="*/ T4 w 45"/>
                  <a:gd name="T6" fmla="+- 0 5352 5352"/>
                  <a:gd name="T7" fmla="*/ 5352 h 11"/>
                  <a:gd name="T8" fmla="+- 0 1170 1170"/>
                  <a:gd name="T9" fmla="*/ T8 w 45"/>
                  <a:gd name="T10" fmla="+- 0 5355 5352"/>
                  <a:gd name="T11" fmla="*/ 5355 h 11"/>
                  <a:gd name="T12" fmla="+- 0 1170 1170"/>
                  <a:gd name="T13" fmla="*/ T12 w 45"/>
                  <a:gd name="T14" fmla="+- 0 5361 5352"/>
                  <a:gd name="T15" fmla="*/ 5361 h 11"/>
                  <a:gd name="T16" fmla="+- 0 1172 1170"/>
                  <a:gd name="T17" fmla="*/ T16 w 45"/>
                  <a:gd name="T18" fmla="+- 0 5363 5352"/>
                  <a:gd name="T19" fmla="*/ 5363 h 11"/>
                  <a:gd name="T20" fmla="+- 0 1212 1170"/>
                  <a:gd name="T21" fmla="*/ T20 w 45"/>
                  <a:gd name="T22" fmla="+- 0 5363 5352"/>
                  <a:gd name="T23" fmla="*/ 5363 h 11"/>
                  <a:gd name="T24" fmla="+- 0 1215 1170"/>
                  <a:gd name="T25" fmla="*/ T24 w 45"/>
                  <a:gd name="T26" fmla="+- 0 5361 5352"/>
                  <a:gd name="T27" fmla="*/ 5361 h 11"/>
                  <a:gd name="T28" fmla="+- 0 1215 1170"/>
                  <a:gd name="T29" fmla="*/ T28 w 45"/>
                  <a:gd name="T30" fmla="+- 0 5355 5352"/>
                  <a:gd name="T31" fmla="*/ 5355 h 11"/>
                  <a:gd name="T32" fmla="+- 0 1212 1170"/>
                  <a:gd name="T33" fmla="*/ T32 w 45"/>
                  <a:gd name="T34" fmla="+- 0 5352 5352"/>
                  <a:gd name="T35" fmla="*/ 5352 h 1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45" h="11">
                    <a:moveTo>
                      <a:pt x="4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3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38" name="Group 37"/>
            <p:cNvGrpSpPr>
              <a:grpSpLocks/>
            </p:cNvGrpSpPr>
            <p:nvPr/>
          </p:nvGrpSpPr>
          <p:grpSpPr bwMode="auto">
            <a:xfrm>
              <a:off x="1170" y="5378"/>
              <a:ext cx="45" cy="11"/>
              <a:chOff x="1170" y="5378"/>
              <a:chExt cx="45" cy="11"/>
            </a:xfrm>
          </p:grpSpPr>
          <p:sp>
            <p:nvSpPr>
              <p:cNvPr id="117" name="Freeform 116"/>
              <p:cNvSpPr>
                <a:spLocks/>
              </p:cNvSpPr>
              <p:nvPr/>
            </p:nvSpPr>
            <p:spPr bwMode="auto">
              <a:xfrm>
                <a:off x="1170" y="5378"/>
                <a:ext cx="45" cy="11"/>
              </a:xfrm>
              <a:custGeom>
                <a:avLst/>
                <a:gdLst>
                  <a:gd name="T0" fmla="+- 0 1212 1170"/>
                  <a:gd name="T1" fmla="*/ T0 w 45"/>
                  <a:gd name="T2" fmla="+- 0 5378 5378"/>
                  <a:gd name="T3" fmla="*/ 5378 h 11"/>
                  <a:gd name="T4" fmla="+- 0 1172 1170"/>
                  <a:gd name="T5" fmla="*/ T4 w 45"/>
                  <a:gd name="T6" fmla="+- 0 5378 5378"/>
                  <a:gd name="T7" fmla="*/ 5378 h 11"/>
                  <a:gd name="T8" fmla="+- 0 1170 1170"/>
                  <a:gd name="T9" fmla="*/ T8 w 45"/>
                  <a:gd name="T10" fmla="+- 0 5380 5378"/>
                  <a:gd name="T11" fmla="*/ 5380 h 11"/>
                  <a:gd name="T12" fmla="+- 0 1170 1170"/>
                  <a:gd name="T13" fmla="*/ T12 w 45"/>
                  <a:gd name="T14" fmla="+- 0 5386 5378"/>
                  <a:gd name="T15" fmla="*/ 5386 h 11"/>
                  <a:gd name="T16" fmla="+- 0 1172 1170"/>
                  <a:gd name="T17" fmla="*/ T16 w 45"/>
                  <a:gd name="T18" fmla="+- 0 5389 5378"/>
                  <a:gd name="T19" fmla="*/ 5389 h 11"/>
                  <a:gd name="T20" fmla="+- 0 1212 1170"/>
                  <a:gd name="T21" fmla="*/ T20 w 45"/>
                  <a:gd name="T22" fmla="+- 0 5389 5378"/>
                  <a:gd name="T23" fmla="*/ 5389 h 11"/>
                  <a:gd name="T24" fmla="+- 0 1215 1170"/>
                  <a:gd name="T25" fmla="*/ T24 w 45"/>
                  <a:gd name="T26" fmla="+- 0 5386 5378"/>
                  <a:gd name="T27" fmla="*/ 5386 h 11"/>
                  <a:gd name="T28" fmla="+- 0 1215 1170"/>
                  <a:gd name="T29" fmla="*/ T28 w 45"/>
                  <a:gd name="T30" fmla="+- 0 5380 5378"/>
                  <a:gd name="T31" fmla="*/ 5380 h 11"/>
                  <a:gd name="T32" fmla="+- 0 1212 1170"/>
                  <a:gd name="T33" fmla="*/ T32 w 45"/>
                  <a:gd name="T34" fmla="+- 0 5378 5378"/>
                  <a:gd name="T35" fmla="*/ 5378 h 1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45" h="11">
                    <a:moveTo>
                      <a:pt x="4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42" y="11"/>
                    </a:lnTo>
                    <a:lnTo>
                      <a:pt x="45" y="8"/>
                    </a:lnTo>
                    <a:lnTo>
                      <a:pt x="45" y="2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39" name="Group 38"/>
            <p:cNvGrpSpPr>
              <a:grpSpLocks/>
            </p:cNvGrpSpPr>
            <p:nvPr/>
          </p:nvGrpSpPr>
          <p:grpSpPr bwMode="auto">
            <a:xfrm>
              <a:off x="1170" y="5404"/>
              <a:ext cx="45" cy="11"/>
              <a:chOff x="1170" y="5404"/>
              <a:chExt cx="45" cy="11"/>
            </a:xfrm>
          </p:grpSpPr>
          <p:sp>
            <p:nvSpPr>
              <p:cNvPr id="116" name="Freeform 115"/>
              <p:cNvSpPr>
                <a:spLocks/>
              </p:cNvSpPr>
              <p:nvPr/>
            </p:nvSpPr>
            <p:spPr bwMode="auto">
              <a:xfrm>
                <a:off x="1170" y="5404"/>
                <a:ext cx="45" cy="11"/>
              </a:xfrm>
              <a:custGeom>
                <a:avLst/>
                <a:gdLst>
                  <a:gd name="T0" fmla="+- 0 1212 1170"/>
                  <a:gd name="T1" fmla="*/ T0 w 45"/>
                  <a:gd name="T2" fmla="+- 0 5404 5404"/>
                  <a:gd name="T3" fmla="*/ 5404 h 11"/>
                  <a:gd name="T4" fmla="+- 0 1172 1170"/>
                  <a:gd name="T5" fmla="*/ T4 w 45"/>
                  <a:gd name="T6" fmla="+- 0 5404 5404"/>
                  <a:gd name="T7" fmla="*/ 5404 h 11"/>
                  <a:gd name="T8" fmla="+- 0 1170 1170"/>
                  <a:gd name="T9" fmla="*/ T8 w 45"/>
                  <a:gd name="T10" fmla="+- 0 5406 5404"/>
                  <a:gd name="T11" fmla="*/ 5406 h 11"/>
                  <a:gd name="T12" fmla="+- 0 1170 1170"/>
                  <a:gd name="T13" fmla="*/ T12 w 45"/>
                  <a:gd name="T14" fmla="+- 0 5412 5404"/>
                  <a:gd name="T15" fmla="*/ 5412 h 11"/>
                  <a:gd name="T16" fmla="+- 0 1172 1170"/>
                  <a:gd name="T17" fmla="*/ T16 w 45"/>
                  <a:gd name="T18" fmla="+- 0 5415 5404"/>
                  <a:gd name="T19" fmla="*/ 5415 h 11"/>
                  <a:gd name="T20" fmla="+- 0 1212 1170"/>
                  <a:gd name="T21" fmla="*/ T20 w 45"/>
                  <a:gd name="T22" fmla="+- 0 5415 5404"/>
                  <a:gd name="T23" fmla="*/ 5415 h 11"/>
                  <a:gd name="T24" fmla="+- 0 1215 1170"/>
                  <a:gd name="T25" fmla="*/ T24 w 45"/>
                  <a:gd name="T26" fmla="+- 0 5412 5404"/>
                  <a:gd name="T27" fmla="*/ 5412 h 11"/>
                  <a:gd name="T28" fmla="+- 0 1215 1170"/>
                  <a:gd name="T29" fmla="*/ T28 w 45"/>
                  <a:gd name="T30" fmla="+- 0 5406 5404"/>
                  <a:gd name="T31" fmla="*/ 5406 h 11"/>
                  <a:gd name="T32" fmla="+- 0 1212 1170"/>
                  <a:gd name="T33" fmla="*/ T32 w 45"/>
                  <a:gd name="T34" fmla="+- 0 5404 5404"/>
                  <a:gd name="T35" fmla="*/ 5404 h 1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45" h="11">
                    <a:moveTo>
                      <a:pt x="4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42" y="11"/>
                    </a:lnTo>
                    <a:lnTo>
                      <a:pt x="45" y="8"/>
                    </a:lnTo>
                    <a:lnTo>
                      <a:pt x="45" y="2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40" name="Group 39"/>
            <p:cNvGrpSpPr>
              <a:grpSpLocks/>
            </p:cNvGrpSpPr>
            <p:nvPr/>
          </p:nvGrpSpPr>
          <p:grpSpPr bwMode="auto">
            <a:xfrm>
              <a:off x="1407" y="5291"/>
              <a:ext cx="156" cy="324"/>
              <a:chOff x="1407" y="5291"/>
              <a:chExt cx="156" cy="324"/>
            </a:xfrm>
          </p:grpSpPr>
          <p:sp>
            <p:nvSpPr>
              <p:cNvPr id="113" name="Freeform 112"/>
              <p:cNvSpPr>
                <a:spLocks/>
              </p:cNvSpPr>
              <p:nvPr/>
            </p:nvSpPr>
            <p:spPr bwMode="auto">
              <a:xfrm>
                <a:off x="1407" y="5291"/>
                <a:ext cx="156" cy="324"/>
              </a:xfrm>
              <a:custGeom>
                <a:avLst/>
                <a:gdLst>
                  <a:gd name="T0" fmla="+- 0 1509 1407"/>
                  <a:gd name="T1" fmla="*/ T0 w 156"/>
                  <a:gd name="T2" fmla="+- 0 5291 5291"/>
                  <a:gd name="T3" fmla="*/ 5291 h 324"/>
                  <a:gd name="T4" fmla="+- 0 1413 1407"/>
                  <a:gd name="T5" fmla="*/ T4 w 156"/>
                  <a:gd name="T6" fmla="+- 0 5306 5291"/>
                  <a:gd name="T7" fmla="*/ 5306 h 324"/>
                  <a:gd name="T8" fmla="+- 0 1407 1407"/>
                  <a:gd name="T9" fmla="*/ T8 w 156"/>
                  <a:gd name="T10" fmla="+- 0 5314 5291"/>
                  <a:gd name="T11" fmla="*/ 5314 h 324"/>
                  <a:gd name="T12" fmla="+- 0 1451 1407"/>
                  <a:gd name="T13" fmla="*/ T12 w 156"/>
                  <a:gd name="T14" fmla="+- 0 5609 5291"/>
                  <a:gd name="T15" fmla="*/ 5609 h 324"/>
                  <a:gd name="T16" fmla="+- 0 1459 1407"/>
                  <a:gd name="T17" fmla="*/ T16 w 156"/>
                  <a:gd name="T18" fmla="+- 0 5615 5291"/>
                  <a:gd name="T19" fmla="*/ 5615 h 324"/>
                  <a:gd name="T20" fmla="+- 0 1556 1407"/>
                  <a:gd name="T21" fmla="*/ T20 w 156"/>
                  <a:gd name="T22" fmla="+- 0 5600 5291"/>
                  <a:gd name="T23" fmla="*/ 5600 h 324"/>
                  <a:gd name="T24" fmla="+- 0 1562 1407"/>
                  <a:gd name="T25" fmla="*/ T24 w 156"/>
                  <a:gd name="T26" fmla="+- 0 5592 5291"/>
                  <a:gd name="T27" fmla="*/ 5592 h 324"/>
                  <a:gd name="T28" fmla="+- 0 1560 1407"/>
                  <a:gd name="T29" fmla="*/ T28 w 156"/>
                  <a:gd name="T30" fmla="+- 0 5583 5291"/>
                  <a:gd name="T31" fmla="*/ 5583 h 324"/>
                  <a:gd name="T32" fmla="+- 0 1499 1407"/>
                  <a:gd name="T33" fmla="*/ T32 w 156"/>
                  <a:gd name="T34" fmla="+- 0 5583 5291"/>
                  <a:gd name="T35" fmla="*/ 5583 h 324"/>
                  <a:gd name="T36" fmla="+- 0 1479 1407"/>
                  <a:gd name="T37" fmla="*/ T36 w 156"/>
                  <a:gd name="T38" fmla="+- 0 5576 5291"/>
                  <a:gd name="T39" fmla="*/ 5576 h 324"/>
                  <a:gd name="T40" fmla="+- 0 1468 1407"/>
                  <a:gd name="T41" fmla="*/ T40 w 156"/>
                  <a:gd name="T42" fmla="+- 0 5558 5291"/>
                  <a:gd name="T43" fmla="*/ 5558 h 324"/>
                  <a:gd name="T44" fmla="+- 0 1467 1407"/>
                  <a:gd name="T45" fmla="*/ T44 w 156"/>
                  <a:gd name="T46" fmla="+- 0 5548 5291"/>
                  <a:gd name="T47" fmla="*/ 5548 h 324"/>
                  <a:gd name="T48" fmla="+- 0 1469 1407"/>
                  <a:gd name="T49" fmla="*/ T48 w 156"/>
                  <a:gd name="T50" fmla="+- 0 5540 5291"/>
                  <a:gd name="T51" fmla="*/ 5540 h 324"/>
                  <a:gd name="T52" fmla="+- 0 1479 1407"/>
                  <a:gd name="T53" fmla="*/ T52 w 156"/>
                  <a:gd name="T54" fmla="+- 0 5526 5291"/>
                  <a:gd name="T55" fmla="*/ 5526 h 324"/>
                  <a:gd name="T56" fmla="+- 0 1486 1407"/>
                  <a:gd name="T57" fmla="*/ T56 w 156"/>
                  <a:gd name="T58" fmla="+- 0 5522 5291"/>
                  <a:gd name="T59" fmla="*/ 5522 h 324"/>
                  <a:gd name="T60" fmla="+- 0 1496 1407"/>
                  <a:gd name="T61" fmla="*/ T60 w 156"/>
                  <a:gd name="T62" fmla="+- 0 5520 5291"/>
                  <a:gd name="T63" fmla="*/ 5520 h 324"/>
                  <a:gd name="T64" fmla="+- 0 1499 1407"/>
                  <a:gd name="T65" fmla="*/ T64 w 156"/>
                  <a:gd name="T66" fmla="+- 0 5520 5291"/>
                  <a:gd name="T67" fmla="*/ 5520 h 324"/>
                  <a:gd name="T68" fmla="+- 0 1551 1407"/>
                  <a:gd name="T69" fmla="*/ T68 w 156"/>
                  <a:gd name="T70" fmla="+- 0 5520 5291"/>
                  <a:gd name="T71" fmla="*/ 5520 h 324"/>
                  <a:gd name="T72" fmla="+- 0 1542 1407"/>
                  <a:gd name="T73" fmla="*/ T72 w 156"/>
                  <a:gd name="T74" fmla="+- 0 5464 5291"/>
                  <a:gd name="T75" fmla="*/ 5464 h 324"/>
                  <a:gd name="T76" fmla="+- 0 1449 1407"/>
                  <a:gd name="T77" fmla="*/ T76 w 156"/>
                  <a:gd name="T78" fmla="+- 0 5464 5291"/>
                  <a:gd name="T79" fmla="*/ 5464 h 324"/>
                  <a:gd name="T80" fmla="+- 0 1443 1407"/>
                  <a:gd name="T81" fmla="*/ T80 w 156"/>
                  <a:gd name="T82" fmla="+- 0 5460 5291"/>
                  <a:gd name="T83" fmla="*/ 5460 h 324"/>
                  <a:gd name="T84" fmla="+- 0 1425 1407"/>
                  <a:gd name="T85" fmla="*/ T84 w 156"/>
                  <a:gd name="T86" fmla="+- 0 5337 5291"/>
                  <a:gd name="T87" fmla="*/ 5337 h 324"/>
                  <a:gd name="T88" fmla="+- 0 1429 1407"/>
                  <a:gd name="T89" fmla="*/ T88 w 156"/>
                  <a:gd name="T90" fmla="+- 0 5331 5291"/>
                  <a:gd name="T91" fmla="*/ 5331 h 324"/>
                  <a:gd name="T92" fmla="+- 0 1501 1407"/>
                  <a:gd name="T93" fmla="*/ T92 w 156"/>
                  <a:gd name="T94" fmla="+- 0 5321 5291"/>
                  <a:gd name="T95" fmla="*/ 5321 h 324"/>
                  <a:gd name="T96" fmla="+- 0 1521 1407"/>
                  <a:gd name="T97" fmla="*/ T96 w 156"/>
                  <a:gd name="T98" fmla="+- 0 5321 5291"/>
                  <a:gd name="T99" fmla="*/ 5321 h 324"/>
                  <a:gd name="T100" fmla="+- 0 1517 1407"/>
                  <a:gd name="T101" fmla="*/ T100 w 156"/>
                  <a:gd name="T102" fmla="+- 0 5297 5291"/>
                  <a:gd name="T103" fmla="*/ 5297 h 324"/>
                  <a:gd name="T104" fmla="+- 0 1509 1407"/>
                  <a:gd name="T105" fmla="*/ T104 w 156"/>
                  <a:gd name="T106" fmla="+- 0 5291 5291"/>
                  <a:gd name="T107" fmla="*/ 5291 h 32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</a:cxnLst>
                <a:rect l="0" t="0" r="r" b="b"/>
                <a:pathLst>
                  <a:path w="156" h="324">
                    <a:moveTo>
                      <a:pt x="102" y="0"/>
                    </a:moveTo>
                    <a:lnTo>
                      <a:pt x="6" y="15"/>
                    </a:lnTo>
                    <a:lnTo>
                      <a:pt x="0" y="23"/>
                    </a:lnTo>
                    <a:lnTo>
                      <a:pt x="44" y="318"/>
                    </a:lnTo>
                    <a:lnTo>
                      <a:pt x="52" y="324"/>
                    </a:lnTo>
                    <a:lnTo>
                      <a:pt x="149" y="309"/>
                    </a:lnTo>
                    <a:lnTo>
                      <a:pt x="155" y="301"/>
                    </a:lnTo>
                    <a:lnTo>
                      <a:pt x="153" y="292"/>
                    </a:lnTo>
                    <a:lnTo>
                      <a:pt x="92" y="292"/>
                    </a:lnTo>
                    <a:lnTo>
                      <a:pt x="72" y="285"/>
                    </a:lnTo>
                    <a:lnTo>
                      <a:pt x="61" y="267"/>
                    </a:lnTo>
                    <a:lnTo>
                      <a:pt x="60" y="257"/>
                    </a:lnTo>
                    <a:lnTo>
                      <a:pt x="62" y="249"/>
                    </a:lnTo>
                    <a:lnTo>
                      <a:pt x="72" y="235"/>
                    </a:lnTo>
                    <a:lnTo>
                      <a:pt x="79" y="231"/>
                    </a:lnTo>
                    <a:lnTo>
                      <a:pt x="89" y="229"/>
                    </a:lnTo>
                    <a:lnTo>
                      <a:pt x="92" y="229"/>
                    </a:lnTo>
                    <a:lnTo>
                      <a:pt x="144" y="229"/>
                    </a:lnTo>
                    <a:lnTo>
                      <a:pt x="135" y="173"/>
                    </a:lnTo>
                    <a:lnTo>
                      <a:pt x="42" y="173"/>
                    </a:lnTo>
                    <a:lnTo>
                      <a:pt x="36" y="169"/>
                    </a:lnTo>
                    <a:lnTo>
                      <a:pt x="18" y="46"/>
                    </a:lnTo>
                    <a:lnTo>
                      <a:pt x="22" y="40"/>
                    </a:lnTo>
                    <a:lnTo>
                      <a:pt x="94" y="30"/>
                    </a:lnTo>
                    <a:lnTo>
                      <a:pt x="114" y="30"/>
                    </a:lnTo>
                    <a:lnTo>
                      <a:pt x="110" y="6"/>
                    </a:ln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14" name="Freeform 113"/>
              <p:cNvSpPr>
                <a:spLocks/>
              </p:cNvSpPr>
              <p:nvPr/>
            </p:nvSpPr>
            <p:spPr bwMode="auto">
              <a:xfrm>
                <a:off x="1407" y="5291"/>
                <a:ext cx="156" cy="324"/>
              </a:xfrm>
              <a:custGeom>
                <a:avLst/>
                <a:gdLst>
                  <a:gd name="T0" fmla="+- 0 1551 1407"/>
                  <a:gd name="T1" fmla="*/ T0 w 156"/>
                  <a:gd name="T2" fmla="+- 0 5520 5291"/>
                  <a:gd name="T3" fmla="*/ 5520 h 324"/>
                  <a:gd name="T4" fmla="+- 0 1499 1407"/>
                  <a:gd name="T5" fmla="*/ T4 w 156"/>
                  <a:gd name="T6" fmla="+- 0 5520 5291"/>
                  <a:gd name="T7" fmla="*/ 5520 h 324"/>
                  <a:gd name="T8" fmla="+- 0 1519 1407"/>
                  <a:gd name="T9" fmla="*/ T8 w 156"/>
                  <a:gd name="T10" fmla="+- 0 5527 5291"/>
                  <a:gd name="T11" fmla="*/ 5527 h 324"/>
                  <a:gd name="T12" fmla="+- 0 1530 1407"/>
                  <a:gd name="T13" fmla="*/ T12 w 156"/>
                  <a:gd name="T14" fmla="+- 0 5546 5291"/>
                  <a:gd name="T15" fmla="*/ 5546 h 324"/>
                  <a:gd name="T16" fmla="+- 0 1499 1407"/>
                  <a:gd name="T17" fmla="*/ T16 w 156"/>
                  <a:gd name="T18" fmla="+- 0 5583 5291"/>
                  <a:gd name="T19" fmla="*/ 5583 h 324"/>
                  <a:gd name="T20" fmla="+- 0 1560 1407"/>
                  <a:gd name="T21" fmla="*/ T20 w 156"/>
                  <a:gd name="T22" fmla="+- 0 5583 5291"/>
                  <a:gd name="T23" fmla="*/ 5583 h 324"/>
                  <a:gd name="T24" fmla="+- 0 1551 1407"/>
                  <a:gd name="T25" fmla="*/ T24 w 156"/>
                  <a:gd name="T26" fmla="+- 0 5520 5291"/>
                  <a:gd name="T27" fmla="*/ 5520 h 32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</a:cxnLst>
                <a:rect l="0" t="0" r="r" b="b"/>
                <a:pathLst>
                  <a:path w="156" h="324">
                    <a:moveTo>
                      <a:pt x="144" y="229"/>
                    </a:moveTo>
                    <a:lnTo>
                      <a:pt x="92" y="229"/>
                    </a:lnTo>
                    <a:lnTo>
                      <a:pt x="112" y="236"/>
                    </a:lnTo>
                    <a:lnTo>
                      <a:pt x="123" y="255"/>
                    </a:lnTo>
                    <a:lnTo>
                      <a:pt x="92" y="292"/>
                    </a:lnTo>
                    <a:lnTo>
                      <a:pt x="153" y="292"/>
                    </a:lnTo>
                    <a:lnTo>
                      <a:pt x="144" y="229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15" name="Freeform 114"/>
              <p:cNvSpPr>
                <a:spLocks/>
              </p:cNvSpPr>
              <p:nvPr/>
            </p:nvSpPr>
            <p:spPr bwMode="auto">
              <a:xfrm>
                <a:off x="1407" y="5291"/>
                <a:ext cx="156" cy="324"/>
              </a:xfrm>
              <a:custGeom>
                <a:avLst/>
                <a:gdLst>
                  <a:gd name="T0" fmla="+- 0 1521 1407"/>
                  <a:gd name="T1" fmla="*/ T0 w 156"/>
                  <a:gd name="T2" fmla="+- 0 5321 5291"/>
                  <a:gd name="T3" fmla="*/ 5321 h 324"/>
                  <a:gd name="T4" fmla="+- 0 1501 1407"/>
                  <a:gd name="T5" fmla="*/ T4 w 156"/>
                  <a:gd name="T6" fmla="+- 0 5321 5291"/>
                  <a:gd name="T7" fmla="*/ 5321 h 324"/>
                  <a:gd name="T8" fmla="+- 0 1506 1407"/>
                  <a:gd name="T9" fmla="*/ T8 w 156"/>
                  <a:gd name="T10" fmla="+- 0 5325 5291"/>
                  <a:gd name="T11" fmla="*/ 5325 h 324"/>
                  <a:gd name="T12" fmla="+- 0 1525 1407"/>
                  <a:gd name="T13" fmla="*/ T12 w 156"/>
                  <a:gd name="T14" fmla="+- 0 5447 5291"/>
                  <a:gd name="T15" fmla="*/ 5447 h 324"/>
                  <a:gd name="T16" fmla="+- 0 1521 1407"/>
                  <a:gd name="T17" fmla="*/ T16 w 156"/>
                  <a:gd name="T18" fmla="+- 0 5453 5291"/>
                  <a:gd name="T19" fmla="*/ 5453 h 324"/>
                  <a:gd name="T20" fmla="+- 0 1449 1407"/>
                  <a:gd name="T21" fmla="*/ T20 w 156"/>
                  <a:gd name="T22" fmla="+- 0 5464 5291"/>
                  <a:gd name="T23" fmla="*/ 5464 h 324"/>
                  <a:gd name="T24" fmla="+- 0 1542 1407"/>
                  <a:gd name="T25" fmla="*/ T24 w 156"/>
                  <a:gd name="T26" fmla="+- 0 5464 5291"/>
                  <a:gd name="T27" fmla="*/ 5464 h 324"/>
                  <a:gd name="T28" fmla="+- 0 1521 1407"/>
                  <a:gd name="T29" fmla="*/ T28 w 156"/>
                  <a:gd name="T30" fmla="+- 0 5321 5291"/>
                  <a:gd name="T31" fmla="*/ 5321 h 32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</a:cxnLst>
                <a:rect l="0" t="0" r="r" b="b"/>
                <a:pathLst>
                  <a:path w="156" h="324">
                    <a:moveTo>
                      <a:pt x="114" y="30"/>
                    </a:moveTo>
                    <a:lnTo>
                      <a:pt x="94" y="30"/>
                    </a:lnTo>
                    <a:lnTo>
                      <a:pt x="99" y="34"/>
                    </a:lnTo>
                    <a:lnTo>
                      <a:pt x="118" y="156"/>
                    </a:lnTo>
                    <a:lnTo>
                      <a:pt x="114" y="162"/>
                    </a:lnTo>
                    <a:lnTo>
                      <a:pt x="42" y="173"/>
                    </a:lnTo>
                    <a:lnTo>
                      <a:pt x="135" y="173"/>
                    </a:lnTo>
                    <a:lnTo>
                      <a:pt x="114" y="3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41" name="Group 40"/>
            <p:cNvGrpSpPr>
              <a:grpSpLocks/>
            </p:cNvGrpSpPr>
            <p:nvPr/>
          </p:nvGrpSpPr>
          <p:grpSpPr bwMode="auto">
            <a:xfrm>
              <a:off x="1434" y="5335"/>
              <a:ext cx="46" cy="17"/>
              <a:chOff x="1434" y="5335"/>
              <a:chExt cx="46" cy="17"/>
            </a:xfrm>
          </p:grpSpPr>
          <p:sp>
            <p:nvSpPr>
              <p:cNvPr id="112" name="Freeform 111"/>
              <p:cNvSpPr>
                <a:spLocks/>
              </p:cNvSpPr>
              <p:nvPr/>
            </p:nvSpPr>
            <p:spPr bwMode="auto">
              <a:xfrm>
                <a:off x="1434" y="5335"/>
                <a:ext cx="46" cy="17"/>
              </a:xfrm>
              <a:custGeom>
                <a:avLst/>
                <a:gdLst>
                  <a:gd name="T0" fmla="+- 0 1476 1434"/>
                  <a:gd name="T1" fmla="*/ T0 w 46"/>
                  <a:gd name="T2" fmla="+- 0 5335 5335"/>
                  <a:gd name="T3" fmla="*/ 5335 h 17"/>
                  <a:gd name="T4" fmla="+- 0 1437 1434"/>
                  <a:gd name="T5" fmla="*/ T4 w 46"/>
                  <a:gd name="T6" fmla="+- 0 5341 5335"/>
                  <a:gd name="T7" fmla="*/ 5341 h 17"/>
                  <a:gd name="T8" fmla="+- 0 1434 1434"/>
                  <a:gd name="T9" fmla="*/ T8 w 46"/>
                  <a:gd name="T10" fmla="+- 0 5344 5335"/>
                  <a:gd name="T11" fmla="*/ 5344 h 17"/>
                  <a:gd name="T12" fmla="+- 0 1435 1434"/>
                  <a:gd name="T13" fmla="*/ T12 w 46"/>
                  <a:gd name="T14" fmla="+- 0 5349 5335"/>
                  <a:gd name="T15" fmla="*/ 5349 h 17"/>
                  <a:gd name="T16" fmla="+- 0 1438 1434"/>
                  <a:gd name="T17" fmla="*/ T16 w 46"/>
                  <a:gd name="T18" fmla="+- 0 5351 5335"/>
                  <a:gd name="T19" fmla="*/ 5351 h 17"/>
                  <a:gd name="T20" fmla="+- 0 1440 1434"/>
                  <a:gd name="T21" fmla="*/ T20 w 46"/>
                  <a:gd name="T22" fmla="+- 0 5351 5335"/>
                  <a:gd name="T23" fmla="*/ 5351 h 17"/>
                  <a:gd name="T24" fmla="+- 0 1441 1434"/>
                  <a:gd name="T25" fmla="*/ T24 w 46"/>
                  <a:gd name="T26" fmla="+- 0 5351 5335"/>
                  <a:gd name="T27" fmla="*/ 5351 h 17"/>
                  <a:gd name="T28" fmla="+- 0 1478 1434"/>
                  <a:gd name="T29" fmla="*/ T28 w 46"/>
                  <a:gd name="T30" fmla="+- 0 5346 5335"/>
                  <a:gd name="T31" fmla="*/ 5346 h 17"/>
                  <a:gd name="T32" fmla="+- 0 1480 1434"/>
                  <a:gd name="T33" fmla="*/ T32 w 46"/>
                  <a:gd name="T34" fmla="+- 0 5343 5335"/>
                  <a:gd name="T35" fmla="*/ 5343 h 17"/>
                  <a:gd name="T36" fmla="+- 0 1479 1434"/>
                  <a:gd name="T37" fmla="*/ T36 w 46"/>
                  <a:gd name="T38" fmla="+- 0 5337 5335"/>
                  <a:gd name="T39" fmla="*/ 5337 h 17"/>
                  <a:gd name="T40" fmla="+- 0 1476 1434"/>
                  <a:gd name="T41" fmla="*/ T40 w 46"/>
                  <a:gd name="T42" fmla="+- 0 5335 5335"/>
                  <a:gd name="T43" fmla="*/ 5335 h 1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</a:cxnLst>
                <a:rect l="0" t="0" r="r" b="b"/>
                <a:pathLst>
                  <a:path w="46" h="17">
                    <a:moveTo>
                      <a:pt x="42" y="0"/>
                    </a:moveTo>
                    <a:lnTo>
                      <a:pt x="3" y="6"/>
                    </a:lnTo>
                    <a:lnTo>
                      <a:pt x="0" y="9"/>
                    </a:lnTo>
                    <a:lnTo>
                      <a:pt x="1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44" y="11"/>
                    </a:lnTo>
                    <a:lnTo>
                      <a:pt x="46" y="8"/>
                    </a:lnTo>
                    <a:lnTo>
                      <a:pt x="45" y="2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42" name="Group 41"/>
            <p:cNvGrpSpPr>
              <a:grpSpLocks/>
            </p:cNvGrpSpPr>
            <p:nvPr/>
          </p:nvGrpSpPr>
          <p:grpSpPr bwMode="auto">
            <a:xfrm>
              <a:off x="1438" y="5357"/>
              <a:ext cx="64" cy="20"/>
              <a:chOff x="1438" y="5357"/>
              <a:chExt cx="64" cy="20"/>
            </a:xfrm>
          </p:grpSpPr>
          <p:sp>
            <p:nvSpPr>
              <p:cNvPr id="111" name="Freeform 110"/>
              <p:cNvSpPr>
                <a:spLocks/>
              </p:cNvSpPr>
              <p:nvPr/>
            </p:nvSpPr>
            <p:spPr bwMode="auto">
              <a:xfrm>
                <a:off x="1438" y="5357"/>
                <a:ext cx="64" cy="20"/>
              </a:xfrm>
              <a:custGeom>
                <a:avLst/>
                <a:gdLst>
                  <a:gd name="T0" fmla="+- 0 1498 1438"/>
                  <a:gd name="T1" fmla="*/ T0 w 64"/>
                  <a:gd name="T2" fmla="+- 0 5357 5357"/>
                  <a:gd name="T3" fmla="*/ 5357 h 20"/>
                  <a:gd name="T4" fmla="+- 0 1440 1438"/>
                  <a:gd name="T5" fmla="*/ T4 w 64"/>
                  <a:gd name="T6" fmla="+- 0 5366 5357"/>
                  <a:gd name="T7" fmla="*/ 5366 h 20"/>
                  <a:gd name="T8" fmla="+- 0 1438 1438"/>
                  <a:gd name="T9" fmla="*/ T8 w 64"/>
                  <a:gd name="T10" fmla="+- 0 5369 5357"/>
                  <a:gd name="T11" fmla="*/ 5369 h 20"/>
                  <a:gd name="T12" fmla="+- 0 1439 1438"/>
                  <a:gd name="T13" fmla="*/ T12 w 64"/>
                  <a:gd name="T14" fmla="+- 0 5374 5357"/>
                  <a:gd name="T15" fmla="*/ 5374 h 20"/>
                  <a:gd name="T16" fmla="+- 0 1441 1438"/>
                  <a:gd name="T17" fmla="*/ T16 w 64"/>
                  <a:gd name="T18" fmla="+- 0 5376 5357"/>
                  <a:gd name="T19" fmla="*/ 5376 h 20"/>
                  <a:gd name="T20" fmla="+- 0 1444 1438"/>
                  <a:gd name="T21" fmla="*/ T20 w 64"/>
                  <a:gd name="T22" fmla="+- 0 5376 5357"/>
                  <a:gd name="T23" fmla="*/ 5376 h 20"/>
                  <a:gd name="T24" fmla="+- 0 1445 1438"/>
                  <a:gd name="T25" fmla="*/ T24 w 64"/>
                  <a:gd name="T26" fmla="+- 0 5376 5357"/>
                  <a:gd name="T27" fmla="*/ 5376 h 20"/>
                  <a:gd name="T28" fmla="+- 0 1500 1438"/>
                  <a:gd name="T29" fmla="*/ T28 w 64"/>
                  <a:gd name="T30" fmla="+- 0 5368 5357"/>
                  <a:gd name="T31" fmla="*/ 5368 h 20"/>
                  <a:gd name="T32" fmla="+- 0 1502 1438"/>
                  <a:gd name="T33" fmla="*/ T32 w 64"/>
                  <a:gd name="T34" fmla="+- 0 5365 5357"/>
                  <a:gd name="T35" fmla="*/ 5365 h 20"/>
                  <a:gd name="T36" fmla="+- 0 1501 1438"/>
                  <a:gd name="T37" fmla="*/ T36 w 64"/>
                  <a:gd name="T38" fmla="+- 0 5359 5357"/>
                  <a:gd name="T39" fmla="*/ 5359 h 20"/>
                  <a:gd name="T40" fmla="+- 0 1498 1438"/>
                  <a:gd name="T41" fmla="*/ T40 w 64"/>
                  <a:gd name="T42" fmla="+- 0 5357 5357"/>
                  <a:gd name="T43" fmla="*/ 5357 h 2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</a:cxnLst>
                <a:rect l="0" t="0" r="r" b="b"/>
                <a:pathLst>
                  <a:path w="64" h="20">
                    <a:moveTo>
                      <a:pt x="60" y="0"/>
                    </a:moveTo>
                    <a:lnTo>
                      <a:pt x="2" y="9"/>
                    </a:lnTo>
                    <a:lnTo>
                      <a:pt x="0" y="12"/>
                    </a:lnTo>
                    <a:lnTo>
                      <a:pt x="1" y="17"/>
                    </a:lnTo>
                    <a:lnTo>
                      <a:pt x="3" y="19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2" y="11"/>
                    </a:lnTo>
                    <a:lnTo>
                      <a:pt x="64" y="8"/>
                    </a:lnTo>
                    <a:lnTo>
                      <a:pt x="63" y="2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43" name="Group 42"/>
            <p:cNvGrpSpPr>
              <a:grpSpLocks/>
            </p:cNvGrpSpPr>
            <p:nvPr/>
          </p:nvGrpSpPr>
          <p:grpSpPr bwMode="auto">
            <a:xfrm>
              <a:off x="1129" y="5658"/>
              <a:ext cx="450" cy="2"/>
              <a:chOff x="1129" y="5658"/>
              <a:chExt cx="450" cy="2"/>
            </a:xfrm>
          </p:grpSpPr>
          <p:sp>
            <p:nvSpPr>
              <p:cNvPr id="110" name="Freeform 109"/>
              <p:cNvSpPr>
                <a:spLocks/>
              </p:cNvSpPr>
              <p:nvPr/>
            </p:nvSpPr>
            <p:spPr bwMode="auto">
              <a:xfrm>
                <a:off x="1129" y="5658"/>
                <a:ext cx="450" cy="2"/>
              </a:xfrm>
              <a:custGeom>
                <a:avLst/>
                <a:gdLst>
                  <a:gd name="T0" fmla="+- 0 1129 1129"/>
                  <a:gd name="T1" fmla="*/ T0 w 450"/>
                  <a:gd name="T2" fmla="+- 0 1579 1129"/>
                  <a:gd name="T3" fmla="*/ T2 w 450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450">
                    <a:moveTo>
                      <a:pt x="0" y="0"/>
                    </a:moveTo>
                    <a:lnTo>
                      <a:pt x="450" y="0"/>
                    </a:lnTo>
                  </a:path>
                </a:pathLst>
              </a:custGeom>
              <a:noFill/>
              <a:ln w="23393">
                <a:solidFill>
                  <a:srgbClr val="54616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44" name="Group 43"/>
            <p:cNvGrpSpPr>
              <a:grpSpLocks/>
            </p:cNvGrpSpPr>
            <p:nvPr/>
          </p:nvGrpSpPr>
          <p:grpSpPr bwMode="auto">
            <a:xfrm>
              <a:off x="2007" y="2972"/>
              <a:ext cx="114" cy="333"/>
              <a:chOff x="2007" y="2972"/>
              <a:chExt cx="114" cy="333"/>
            </a:xfrm>
          </p:grpSpPr>
          <p:sp>
            <p:nvSpPr>
              <p:cNvPr id="108" name="Freeform 107"/>
              <p:cNvSpPr>
                <a:spLocks/>
              </p:cNvSpPr>
              <p:nvPr/>
            </p:nvSpPr>
            <p:spPr bwMode="auto">
              <a:xfrm>
                <a:off x="2007" y="2972"/>
                <a:ext cx="114" cy="333"/>
              </a:xfrm>
              <a:custGeom>
                <a:avLst/>
                <a:gdLst>
                  <a:gd name="T0" fmla="+- 0 2120 2007"/>
                  <a:gd name="T1" fmla="*/ T0 w 114"/>
                  <a:gd name="T2" fmla="+- 0 2972 2972"/>
                  <a:gd name="T3" fmla="*/ 2972 h 333"/>
                  <a:gd name="T4" fmla="+- 0 2007 2007"/>
                  <a:gd name="T5" fmla="*/ T4 w 114"/>
                  <a:gd name="T6" fmla="+- 0 2972 2972"/>
                  <a:gd name="T7" fmla="*/ 2972 h 333"/>
                  <a:gd name="T8" fmla="+- 0 2007 2007"/>
                  <a:gd name="T9" fmla="*/ T8 w 114"/>
                  <a:gd name="T10" fmla="+- 0 3293 2972"/>
                  <a:gd name="T11" fmla="*/ 3293 h 333"/>
                  <a:gd name="T12" fmla="+- 0 2019 2007"/>
                  <a:gd name="T13" fmla="*/ T12 w 114"/>
                  <a:gd name="T14" fmla="+- 0 3304 2972"/>
                  <a:gd name="T15" fmla="*/ 3304 h 333"/>
                  <a:gd name="T16" fmla="+- 0 2047 2007"/>
                  <a:gd name="T17" fmla="*/ T16 w 114"/>
                  <a:gd name="T18" fmla="+- 0 3304 2972"/>
                  <a:gd name="T19" fmla="*/ 3304 h 333"/>
                  <a:gd name="T20" fmla="+- 0 2058 2007"/>
                  <a:gd name="T21" fmla="*/ T20 w 114"/>
                  <a:gd name="T22" fmla="+- 0 3293 2972"/>
                  <a:gd name="T23" fmla="*/ 3293 h 333"/>
                  <a:gd name="T24" fmla="+- 0 2058 2007"/>
                  <a:gd name="T25" fmla="*/ T24 w 114"/>
                  <a:gd name="T26" fmla="+- 0 3222 2972"/>
                  <a:gd name="T27" fmla="*/ 3222 h 333"/>
                  <a:gd name="T28" fmla="+- 0 2055 2007"/>
                  <a:gd name="T29" fmla="*/ T28 w 114"/>
                  <a:gd name="T30" fmla="+- 0 3216 2972"/>
                  <a:gd name="T31" fmla="*/ 3216 h 333"/>
                  <a:gd name="T32" fmla="+- 0 2053 2007"/>
                  <a:gd name="T33" fmla="*/ T32 w 114"/>
                  <a:gd name="T34" fmla="+- 0 3210 2972"/>
                  <a:gd name="T35" fmla="*/ 3210 h 333"/>
                  <a:gd name="T36" fmla="+- 0 2053 2007"/>
                  <a:gd name="T37" fmla="*/ T36 w 114"/>
                  <a:gd name="T38" fmla="+- 0 3180 2972"/>
                  <a:gd name="T39" fmla="*/ 3180 h 333"/>
                  <a:gd name="T40" fmla="+- 0 2045 2007"/>
                  <a:gd name="T41" fmla="*/ T40 w 114"/>
                  <a:gd name="T42" fmla="+- 0 3174 2972"/>
                  <a:gd name="T43" fmla="*/ 3174 h 333"/>
                  <a:gd name="T44" fmla="+- 0 2039 2007"/>
                  <a:gd name="T45" fmla="*/ T44 w 114"/>
                  <a:gd name="T46" fmla="+- 0 3163 2972"/>
                  <a:gd name="T47" fmla="*/ 3163 h 333"/>
                  <a:gd name="T48" fmla="+- 0 2039 2007"/>
                  <a:gd name="T49" fmla="*/ T48 w 114"/>
                  <a:gd name="T50" fmla="+- 0 3140 2972"/>
                  <a:gd name="T51" fmla="*/ 3140 h 333"/>
                  <a:gd name="T52" fmla="+- 0 2045 2007"/>
                  <a:gd name="T53" fmla="*/ T52 w 114"/>
                  <a:gd name="T54" fmla="+- 0 3129 2972"/>
                  <a:gd name="T55" fmla="*/ 3129 h 333"/>
                  <a:gd name="T56" fmla="+- 0 2053 2007"/>
                  <a:gd name="T57" fmla="*/ T56 w 114"/>
                  <a:gd name="T58" fmla="+- 0 3123 2972"/>
                  <a:gd name="T59" fmla="*/ 3123 h 333"/>
                  <a:gd name="T60" fmla="+- 0 2054 2007"/>
                  <a:gd name="T61" fmla="*/ T60 w 114"/>
                  <a:gd name="T62" fmla="+- 0 3117 2972"/>
                  <a:gd name="T63" fmla="*/ 3117 h 333"/>
                  <a:gd name="T64" fmla="+- 0 2055 2007"/>
                  <a:gd name="T65" fmla="*/ T64 w 114"/>
                  <a:gd name="T66" fmla="+- 0 3111 2972"/>
                  <a:gd name="T67" fmla="*/ 3111 h 333"/>
                  <a:gd name="T68" fmla="+- 0 2058 2007"/>
                  <a:gd name="T69" fmla="*/ T68 w 114"/>
                  <a:gd name="T70" fmla="+- 0 3106 2972"/>
                  <a:gd name="T71" fmla="*/ 3106 h 333"/>
                  <a:gd name="T72" fmla="+- 0 2058 2007"/>
                  <a:gd name="T73" fmla="*/ T72 w 114"/>
                  <a:gd name="T74" fmla="+- 0 3076 2972"/>
                  <a:gd name="T75" fmla="*/ 3076 h 333"/>
                  <a:gd name="T76" fmla="+- 0 2061 2007"/>
                  <a:gd name="T77" fmla="*/ T76 w 114"/>
                  <a:gd name="T78" fmla="+- 0 3074 2972"/>
                  <a:gd name="T79" fmla="*/ 3074 h 333"/>
                  <a:gd name="T80" fmla="+- 0 2094 2007"/>
                  <a:gd name="T81" fmla="*/ T80 w 114"/>
                  <a:gd name="T82" fmla="+- 0 3074 2972"/>
                  <a:gd name="T83" fmla="*/ 3074 h 333"/>
                  <a:gd name="T84" fmla="+- 0 2100 2007"/>
                  <a:gd name="T85" fmla="*/ T84 w 114"/>
                  <a:gd name="T86" fmla="+- 0 3062 2972"/>
                  <a:gd name="T87" fmla="*/ 3062 h 333"/>
                  <a:gd name="T88" fmla="+- 0 2109 2007"/>
                  <a:gd name="T89" fmla="*/ T88 w 114"/>
                  <a:gd name="T90" fmla="+- 0 3052 2972"/>
                  <a:gd name="T91" fmla="*/ 3052 h 333"/>
                  <a:gd name="T92" fmla="+- 0 2120 2007"/>
                  <a:gd name="T93" fmla="*/ T92 w 114"/>
                  <a:gd name="T94" fmla="+- 0 3046 2972"/>
                  <a:gd name="T95" fmla="*/ 3046 h 333"/>
                  <a:gd name="T96" fmla="+- 0 2120 2007"/>
                  <a:gd name="T97" fmla="*/ T96 w 114"/>
                  <a:gd name="T98" fmla="+- 0 2972 2972"/>
                  <a:gd name="T99" fmla="*/ 2972 h 3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</a:cxnLst>
                <a:rect l="0" t="0" r="r" b="b"/>
                <a:pathLst>
                  <a:path w="114" h="333">
                    <a:moveTo>
                      <a:pt x="113" y="0"/>
                    </a:moveTo>
                    <a:lnTo>
                      <a:pt x="0" y="0"/>
                    </a:lnTo>
                    <a:lnTo>
                      <a:pt x="0" y="321"/>
                    </a:lnTo>
                    <a:lnTo>
                      <a:pt x="12" y="332"/>
                    </a:lnTo>
                    <a:lnTo>
                      <a:pt x="40" y="332"/>
                    </a:lnTo>
                    <a:lnTo>
                      <a:pt x="51" y="321"/>
                    </a:lnTo>
                    <a:lnTo>
                      <a:pt x="51" y="250"/>
                    </a:lnTo>
                    <a:lnTo>
                      <a:pt x="48" y="244"/>
                    </a:lnTo>
                    <a:lnTo>
                      <a:pt x="46" y="238"/>
                    </a:lnTo>
                    <a:lnTo>
                      <a:pt x="46" y="208"/>
                    </a:lnTo>
                    <a:lnTo>
                      <a:pt x="38" y="202"/>
                    </a:lnTo>
                    <a:lnTo>
                      <a:pt x="32" y="191"/>
                    </a:lnTo>
                    <a:lnTo>
                      <a:pt x="32" y="168"/>
                    </a:lnTo>
                    <a:lnTo>
                      <a:pt x="38" y="157"/>
                    </a:lnTo>
                    <a:lnTo>
                      <a:pt x="46" y="151"/>
                    </a:lnTo>
                    <a:lnTo>
                      <a:pt x="47" y="145"/>
                    </a:lnTo>
                    <a:lnTo>
                      <a:pt x="48" y="139"/>
                    </a:lnTo>
                    <a:lnTo>
                      <a:pt x="51" y="134"/>
                    </a:lnTo>
                    <a:lnTo>
                      <a:pt x="51" y="104"/>
                    </a:lnTo>
                    <a:lnTo>
                      <a:pt x="54" y="102"/>
                    </a:lnTo>
                    <a:lnTo>
                      <a:pt x="87" y="102"/>
                    </a:lnTo>
                    <a:lnTo>
                      <a:pt x="93" y="90"/>
                    </a:lnTo>
                    <a:lnTo>
                      <a:pt x="102" y="80"/>
                    </a:lnTo>
                    <a:lnTo>
                      <a:pt x="113" y="74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09" name="Freeform 108"/>
              <p:cNvSpPr>
                <a:spLocks/>
              </p:cNvSpPr>
              <p:nvPr/>
            </p:nvSpPr>
            <p:spPr bwMode="auto">
              <a:xfrm>
                <a:off x="2007" y="2972"/>
                <a:ext cx="114" cy="333"/>
              </a:xfrm>
              <a:custGeom>
                <a:avLst/>
                <a:gdLst>
                  <a:gd name="T0" fmla="+- 0 2094 2007"/>
                  <a:gd name="T1" fmla="*/ T0 w 114"/>
                  <a:gd name="T2" fmla="+- 0 3074 2972"/>
                  <a:gd name="T3" fmla="*/ 3074 h 333"/>
                  <a:gd name="T4" fmla="+- 0 2067 2007"/>
                  <a:gd name="T5" fmla="*/ T4 w 114"/>
                  <a:gd name="T6" fmla="+- 0 3074 2972"/>
                  <a:gd name="T7" fmla="*/ 3074 h 333"/>
                  <a:gd name="T8" fmla="+- 0 2070 2007"/>
                  <a:gd name="T9" fmla="*/ T8 w 114"/>
                  <a:gd name="T10" fmla="+- 0 3076 2972"/>
                  <a:gd name="T11" fmla="*/ 3076 h 333"/>
                  <a:gd name="T12" fmla="+- 0 2070 2007"/>
                  <a:gd name="T13" fmla="*/ T12 w 114"/>
                  <a:gd name="T14" fmla="+- 0 3094 2972"/>
                  <a:gd name="T15" fmla="*/ 3094 h 333"/>
                  <a:gd name="T16" fmla="+- 0 2075 2007"/>
                  <a:gd name="T17" fmla="*/ T16 w 114"/>
                  <a:gd name="T18" fmla="+- 0 3091 2972"/>
                  <a:gd name="T19" fmla="*/ 3091 h 333"/>
                  <a:gd name="T20" fmla="+- 0 2082 2007"/>
                  <a:gd name="T21" fmla="*/ T20 w 114"/>
                  <a:gd name="T22" fmla="+- 0 3089 2972"/>
                  <a:gd name="T23" fmla="*/ 3089 h 333"/>
                  <a:gd name="T24" fmla="+- 0 2089 2007"/>
                  <a:gd name="T25" fmla="*/ T24 w 114"/>
                  <a:gd name="T26" fmla="+- 0 3089 2972"/>
                  <a:gd name="T27" fmla="*/ 3089 h 333"/>
                  <a:gd name="T28" fmla="+- 0 2090 2007"/>
                  <a:gd name="T29" fmla="*/ T28 w 114"/>
                  <a:gd name="T30" fmla="+- 0 3083 2972"/>
                  <a:gd name="T31" fmla="*/ 3083 h 333"/>
                  <a:gd name="T32" fmla="+- 0 2092 2007"/>
                  <a:gd name="T33" fmla="*/ T32 w 114"/>
                  <a:gd name="T34" fmla="+- 0 3078 2972"/>
                  <a:gd name="T35" fmla="*/ 3078 h 333"/>
                  <a:gd name="T36" fmla="+- 0 2094 2007"/>
                  <a:gd name="T37" fmla="*/ T36 w 114"/>
                  <a:gd name="T38" fmla="+- 0 3074 2972"/>
                  <a:gd name="T39" fmla="*/ 3074 h 3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</a:cxnLst>
                <a:rect l="0" t="0" r="r" b="b"/>
                <a:pathLst>
                  <a:path w="114" h="333">
                    <a:moveTo>
                      <a:pt x="87" y="102"/>
                    </a:moveTo>
                    <a:lnTo>
                      <a:pt x="60" y="102"/>
                    </a:lnTo>
                    <a:lnTo>
                      <a:pt x="63" y="104"/>
                    </a:lnTo>
                    <a:lnTo>
                      <a:pt x="63" y="122"/>
                    </a:lnTo>
                    <a:lnTo>
                      <a:pt x="68" y="119"/>
                    </a:lnTo>
                    <a:lnTo>
                      <a:pt x="75" y="117"/>
                    </a:lnTo>
                    <a:lnTo>
                      <a:pt x="82" y="117"/>
                    </a:lnTo>
                    <a:lnTo>
                      <a:pt x="83" y="111"/>
                    </a:lnTo>
                    <a:lnTo>
                      <a:pt x="85" y="106"/>
                    </a:lnTo>
                    <a:lnTo>
                      <a:pt x="87" y="102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45" name="Group 44"/>
            <p:cNvGrpSpPr>
              <a:grpSpLocks/>
            </p:cNvGrpSpPr>
            <p:nvPr/>
          </p:nvGrpSpPr>
          <p:grpSpPr bwMode="auto">
            <a:xfrm>
              <a:off x="2070" y="3233"/>
              <a:ext cx="52" cy="72"/>
              <a:chOff x="2070" y="3233"/>
              <a:chExt cx="52" cy="72"/>
            </a:xfrm>
          </p:grpSpPr>
          <p:sp>
            <p:nvSpPr>
              <p:cNvPr id="107" name="Freeform 106"/>
              <p:cNvSpPr>
                <a:spLocks/>
              </p:cNvSpPr>
              <p:nvPr/>
            </p:nvSpPr>
            <p:spPr bwMode="auto">
              <a:xfrm>
                <a:off x="2070" y="3233"/>
                <a:ext cx="52" cy="72"/>
              </a:xfrm>
              <a:custGeom>
                <a:avLst/>
                <a:gdLst>
                  <a:gd name="T0" fmla="+- 0 2070 2070"/>
                  <a:gd name="T1" fmla="*/ T0 w 52"/>
                  <a:gd name="T2" fmla="+- 0 3233 3233"/>
                  <a:gd name="T3" fmla="*/ 3233 h 72"/>
                  <a:gd name="T4" fmla="+- 0 2070 2070"/>
                  <a:gd name="T5" fmla="*/ T4 w 52"/>
                  <a:gd name="T6" fmla="+- 0 3293 3233"/>
                  <a:gd name="T7" fmla="*/ 3293 h 72"/>
                  <a:gd name="T8" fmla="+- 0 2081 2070"/>
                  <a:gd name="T9" fmla="*/ T8 w 52"/>
                  <a:gd name="T10" fmla="+- 0 3304 3233"/>
                  <a:gd name="T11" fmla="*/ 3304 h 72"/>
                  <a:gd name="T12" fmla="+- 0 2109 2070"/>
                  <a:gd name="T13" fmla="*/ T12 w 52"/>
                  <a:gd name="T14" fmla="+- 0 3304 3233"/>
                  <a:gd name="T15" fmla="*/ 3304 h 72"/>
                  <a:gd name="T16" fmla="+- 0 2121 2070"/>
                  <a:gd name="T17" fmla="*/ T16 w 52"/>
                  <a:gd name="T18" fmla="+- 0 3293 3233"/>
                  <a:gd name="T19" fmla="*/ 3293 h 72"/>
                  <a:gd name="T20" fmla="+- 0 2121 2070"/>
                  <a:gd name="T21" fmla="*/ T20 w 52"/>
                  <a:gd name="T22" fmla="+- 0 3239 3233"/>
                  <a:gd name="T23" fmla="*/ 3239 h 72"/>
                  <a:gd name="T24" fmla="+- 0 2082 2070"/>
                  <a:gd name="T25" fmla="*/ T24 w 52"/>
                  <a:gd name="T26" fmla="+- 0 3239 3233"/>
                  <a:gd name="T27" fmla="*/ 3239 h 72"/>
                  <a:gd name="T28" fmla="+- 0 2075 2070"/>
                  <a:gd name="T29" fmla="*/ T28 w 52"/>
                  <a:gd name="T30" fmla="+- 0 3237 3233"/>
                  <a:gd name="T31" fmla="*/ 3237 h 72"/>
                  <a:gd name="T32" fmla="+- 0 2070 2070"/>
                  <a:gd name="T33" fmla="*/ T32 w 52"/>
                  <a:gd name="T34" fmla="+- 0 3233 3233"/>
                  <a:gd name="T35" fmla="*/ 3233 h 7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52" h="72">
                    <a:moveTo>
                      <a:pt x="0" y="0"/>
                    </a:moveTo>
                    <a:lnTo>
                      <a:pt x="0" y="60"/>
                    </a:lnTo>
                    <a:lnTo>
                      <a:pt x="11" y="71"/>
                    </a:lnTo>
                    <a:lnTo>
                      <a:pt x="39" y="71"/>
                    </a:lnTo>
                    <a:lnTo>
                      <a:pt x="51" y="60"/>
                    </a:lnTo>
                    <a:lnTo>
                      <a:pt x="51" y="6"/>
                    </a:lnTo>
                    <a:lnTo>
                      <a:pt x="12" y="6"/>
                    </a:lnTo>
                    <a:lnTo>
                      <a:pt x="5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46" name="Group 45"/>
            <p:cNvGrpSpPr>
              <a:grpSpLocks/>
            </p:cNvGrpSpPr>
            <p:nvPr/>
          </p:nvGrpSpPr>
          <p:grpSpPr bwMode="auto">
            <a:xfrm>
              <a:off x="1955" y="2869"/>
              <a:ext cx="68" cy="229"/>
              <a:chOff x="1955" y="2869"/>
              <a:chExt cx="68" cy="229"/>
            </a:xfrm>
          </p:grpSpPr>
          <p:sp>
            <p:nvSpPr>
              <p:cNvPr id="105" name="Freeform 104"/>
              <p:cNvSpPr>
                <a:spLocks/>
              </p:cNvSpPr>
              <p:nvPr/>
            </p:nvSpPr>
            <p:spPr bwMode="auto">
              <a:xfrm>
                <a:off x="1955" y="2869"/>
                <a:ext cx="68" cy="229"/>
              </a:xfrm>
              <a:custGeom>
                <a:avLst/>
                <a:gdLst>
                  <a:gd name="T0" fmla="+- 0 2023 1955"/>
                  <a:gd name="T1" fmla="*/ T0 w 68"/>
                  <a:gd name="T2" fmla="+- 0 2869 2869"/>
                  <a:gd name="T3" fmla="*/ 2869 h 229"/>
                  <a:gd name="T4" fmla="+- 0 2006 1955"/>
                  <a:gd name="T5" fmla="*/ T4 w 68"/>
                  <a:gd name="T6" fmla="+- 0 2869 2869"/>
                  <a:gd name="T7" fmla="*/ 2869 h 229"/>
                  <a:gd name="T8" fmla="+- 0 1985 1955"/>
                  <a:gd name="T9" fmla="*/ T8 w 68"/>
                  <a:gd name="T10" fmla="+- 0 2874 2869"/>
                  <a:gd name="T11" fmla="*/ 2874 h 229"/>
                  <a:gd name="T12" fmla="+- 0 1968 1955"/>
                  <a:gd name="T13" fmla="*/ T12 w 68"/>
                  <a:gd name="T14" fmla="+- 0 2887 2869"/>
                  <a:gd name="T15" fmla="*/ 2887 h 229"/>
                  <a:gd name="T16" fmla="+- 0 1958 1955"/>
                  <a:gd name="T17" fmla="*/ T16 w 68"/>
                  <a:gd name="T18" fmla="+- 0 2906 2869"/>
                  <a:gd name="T19" fmla="*/ 2906 h 229"/>
                  <a:gd name="T20" fmla="+- 0 1955 1955"/>
                  <a:gd name="T21" fmla="*/ T20 w 68"/>
                  <a:gd name="T22" fmla="+- 0 3076 2869"/>
                  <a:gd name="T23" fmla="*/ 3076 h 229"/>
                  <a:gd name="T24" fmla="+- 0 1955 1955"/>
                  <a:gd name="T25" fmla="*/ T24 w 68"/>
                  <a:gd name="T26" fmla="+- 0 3088 2869"/>
                  <a:gd name="T27" fmla="*/ 3088 h 229"/>
                  <a:gd name="T28" fmla="+- 0 1965 1955"/>
                  <a:gd name="T29" fmla="*/ T28 w 68"/>
                  <a:gd name="T30" fmla="+- 0 3098 2869"/>
                  <a:gd name="T31" fmla="*/ 3098 h 229"/>
                  <a:gd name="T32" fmla="+- 0 1988 1955"/>
                  <a:gd name="T33" fmla="*/ T32 w 68"/>
                  <a:gd name="T34" fmla="+- 0 3098 2869"/>
                  <a:gd name="T35" fmla="*/ 3098 h 229"/>
                  <a:gd name="T36" fmla="+- 0 1998 1955"/>
                  <a:gd name="T37" fmla="*/ T36 w 68"/>
                  <a:gd name="T38" fmla="+- 0 3088 2869"/>
                  <a:gd name="T39" fmla="*/ 3088 h 229"/>
                  <a:gd name="T40" fmla="+- 0 1999 1955"/>
                  <a:gd name="T41" fmla="*/ T40 w 68"/>
                  <a:gd name="T42" fmla="+- 0 2917 2869"/>
                  <a:gd name="T43" fmla="*/ 2917 h 229"/>
                  <a:gd name="T44" fmla="+- 0 2001 1955"/>
                  <a:gd name="T45" fmla="*/ T44 w 68"/>
                  <a:gd name="T46" fmla="+- 0 2915 2869"/>
                  <a:gd name="T47" fmla="*/ 2915 h 229"/>
                  <a:gd name="T48" fmla="+- 0 2023 1955"/>
                  <a:gd name="T49" fmla="*/ T48 w 68"/>
                  <a:gd name="T50" fmla="+- 0 2915 2869"/>
                  <a:gd name="T51" fmla="*/ 2915 h 229"/>
                  <a:gd name="T52" fmla="+- 0 2023 1955"/>
                  <a:gd name="T53" fmla="*/ T52 w 68"/>
                  <a:gd name="T54" fmla="+- 0 2869 2869"/>
                  <a:gd name="T55" fmla="*/ 2869 h 22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</a:cxnLst>
                <a:rect l="0" t="0" r="r" b="b"/>
                <a:pathLst>
                  <a:path w="68" h="229">
                    <a:moveTo>
                      <a:pt x="68" y="0"/>
                    </a:moveTo>
                    <a:lnTo>
                      <a:pt x="51" y="0"/>
                    </a:lnTo>
                    <a:lnTo>
                      <a:pt x="30" y="5"/>
                    </a:lnTo>
                    <a:lnTo>
                      <a:pt x="13" y="18"/>
                    </a:lnTo>
                    <a:lnTo>
                      <a:pt x="3" y="37"/>
                    </a:lnTo>
                    <a:lnTo>
                      <a:pt x="0" y="207"/>
                    </a:lnTo>
                    <a:lnTo>
                      <a:pt x="0" y="219"/>
                    </a:lnTo>
                    <a:lnTo>
                      <a:pt x="10" y="229"/>
                    </a:lnTo>
                    <a:lnTo>
                      <a:pt x="33" y="229"/>
                    </a:lnTo>
                    <a:lnTo>
                      <a:pt x="43" y="219"/>
                    </a:lnTo>
                    <a:lnTo>
                      <a:pt x="44" y="48"/>
                    </a:lnTo>
                    <a:lnTo>
                      <a:pt x="46" y="46"/>
                    </a:lnTo>
                    <a:lnTo>
                      <a:pt x="68" y="46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06" name="Freeform 105"/>
              <p:cNvSpPr>
                <a:spLocks/>
              </p:cNvSpPr>
              <p:nvPr/>
            </p:nvSpPr>
            <p:spPr bwMode="auto">
              <a:xfrm>
                <a:off x="1955" y="2869"/>
                <a:ext cx="68" cy="229"/>
              </a:xfrm>
              <a:custGeom>
                <a:avLst/>
                <a:gdLst>
                  <a:gd name="T0" fmla="+- 0 2023 1955"/>
                  <a:gd name="T1" fmla="*/ T0 w 68"/>
                  <a:gd name="T2" fmla="+- 0 2915 2869"/>
                  <a:gd name="T3" fmla="*/ 2915 h 229"/>
                  <a:gd name="T4" fmla="+- 0 2001 1955"/>
                  <a:gd name="T5" fmla="*/ T4 w 68"/>
                  <a:gd name="T6" fmla="+- 0 2915 2869"/>
                  <a:gd name="T7" fmla="*/ 2915 h 229"/>
                  <a:gd name="T8" fmla="+- 0 2005 1955"/>
                  <a:gd name="T9" fmla="*/ T8 w 68"/>
                  <a:gd name="T10" fmla="+- 0 2915 2869"/>
                  <a:gd name="T11" fmla="*/ 2915 h 229"/>
                  <a:gd name="T12" fmla="+- 0 2007 1955"/>
                  <a:gd name="T13" fmla="*/ T12 w 68"/>
                  <a:gd name="T14" fmla="+- 0 2917 2869"/>
                  <a:gd name="T15" fmla="*/ 2917 h 229"/>
                  <a:gd name="T16" fmla="+- 0 2007 1955"/>
                  <a:gd name="T17" fmla="*/ T16 w 68"/>
                  <a:gd name="T18" fmla="+- 0 2952 2869"/>
                  <a:gd name="T19" fmla="*/ 2952 h 229"/>
                  <a:gd name="T20" fmla="+- 0 2023 1955"/>
                  <a:gd name="T21" fmla="*/ T20 w 68"/>
                  <a:gd name="T22" fmla="+- 0 2952 2869"/>
                  <a:gd name="T23" fmla="*/ 2952 h 229"/>
                  <a:gd name="T24" fmla="+- 0 2023 1955"/>
                  <a:gd name="T25" fmla="*/ T24 w 68"/>
                  <a:gd name="T26" fmla="+- 0 2915 2869"/>
                  <a:gd name="T27" fmla="*/ 2915 h 22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</a:cxnLst>
                <a:rect l="0" t="0" r="r" b="b"/>
                <a:pathLst>
                  <a:path w="68" h="229">
                    <a:moveTo>
                      <a:pt x="68" y="46"/>
                    </a:moveTo>
                    <a:lnTo>
                      <a:pt x="46" y="46"/>
                    </a:lnTo>
                    <a:lnTo>
                      <a:pt x="50" y="46"/>
                    </a:lnTo>
                    <a:lnTo>
                      <a:pt x="52" y="48"/>
                    </a:lnTo>
                    <a:lnTo>
                      <a:pt x="52" y="83"/>
                    </a:lnTo>
                    <a:lnTo>
                      <a:pt x="68" y="83"/>
                    </a:lnTo>
                    <a:lnTo>
                      <a:pt x="68" y="46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47" name="Group 46"/>
            <p:cNvGrpSpPr>
              <a:grpSpLocks/>
            </p:cNvGrpSpPr>
            <p:nvPr/>
          </p:nvGrpSpPr>
          <p:grpSpPr bwMode="auto">
            <a:xfrm>
              <a:off x="2022" y="2825"/>
              <a:ext cx="84" cy="28"/>
              <a:chOff x="2022" y="2825"/>
              <a:chExt cx="84" cy="28"/>
            </a:xfrm>
          </p:grpSpPr>
          <p:sp>
            <p:nvSpPr>
              <p:cNvPr id="104" name="Freeform 103"/>
              <p:cNvSpPr>
                <a:spLocks/>
              </p:cNvSpPr>
              <p:nvPr/>
            </p:nvSpPr>
            <p:spPr bwMode="auto">
              <a:xfrm>
                <a:off x="2022" y="2825"/>
                <a:ext cx="84" cy="28"/>
              </a:xfrm>
              <a:custGeom>
                <a:avLst/>
                <a:gdLst>
                  <a:gd name="T0" fmla="+- 0 2106 2022"/>
                  <a:gd name="T1" fmla="*/ T0 w 84"/>
                  <a:gd name="T2" fmla="+- 0 2825 2825"/>
                  <a:gd name="T3" fmla="*/ 2825 h 28"/>
                  <a:gd name="T4" fmla="+- 0 2022 2022"/>
                  <a:gd name="T5" fmla="*/ T4 w 84"/>
                  <a:gd name="T6" fmla="+- 0 2825 2825"/>
                  <a:gd name="T7" fmla="*/ 2825 h 28"/>
                  <a:gd name="T8" fmla="+- 0 2034 2022"/>
                  <a:gd name="T9" fmla="*/ T8 w 84"/>
                  <a:gd name="T10" fmla="+- 0 2843 2825"/>
                  <a:gd name="T11" fmla="*/ 2843 h 28"/>
                  <a:gd name="T12" fmla="+- 0 2052 2022"/>
                  <a:gd name="T13" fmla="*/ T12 w 84"/>
                  <a:gd name="T14" fmla="+- 0 2853 2825"/>
                  <a:gd name="T15" fmla="*/ 2853 h 28"/>
                  <a:gd name="T16" fmla="+- 0 2078 2022"/>
                  <a:gd name="T17" fmla="*/ T16 w 84"/>
                  <a:gd name="T18" fmla="+- 0 2850 2825"/>
                  <a:gd name="T19" fmla="*/ 2850 h 28"/>
                  <a:gd name="T20" fmla="+- 0 2095 2022"/>
                  <a:gd name="T21" fmla="*/ T20 w 84"/>
                  <a:gd name="T22" fmla="+- 0 2841 2825"/>
                  <a:gd name="T23" fmla="*/ 2841 h 28"/>
                  <a:gd name="T24" fmla="+- 0 2105 2022"/>
                  <a:gd name="T25" fmla="*/ T24 w 84"/>
                  <a:gd name="T26" fmla="+- 0 2827 2825"/>
                  <a:gd name="T27" fmla="*/ 2827 h 28"/>
                  <a:gd name="T28" fmla="+- 0 2106 2022"/>
                  <a:gd name="T29" fmla="*/ T28 w 84"/>
                  <a:gd name="T30" fmla="+- 0 2825 2825"/>
                  <a:gd name="T31" fmla="*/ 2825 h 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</a:cxnLst>
                <a:rect l="0" t="0" r="r" b="b"/>
                <a:pathLst>
                  <a:path w="84" h="28">
                    <a:moveTo>
                      <a:pt x="84" y="0"/>
                    </a:moveTo>
                    <a:lnTo>
                      <a:pt x="0" y="0"/>
                    </a:lnTo>
                    <a:lnTo>
                      <a:pt x="12" y="18"/>
                    </a:lnTo>
                    <a:lnTo>
                      <a:pt x="30" y="28"/>
                    </a:lnTo>
                    <a:lnTo>
                      <a:pt x="56" y="25"/>
                    </a:lnTo>
                    <a:lnTo>
                      <a:pt x="73" y="16"/>
                    </a:lnTo>
                    <a:lnTo>
                      <a:pt x="83" y="2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48" name="Group 47"/>
            <p:cNvGrpSpPr>
              <a:grpSpLocks/>
            </p:cNvGrpSpPr>
            <p:nvPr/>
          </p:nvGrpSpPr>
          <p:grpSpPr bwMode="auto">
            <a:xfrm>
              <a:off x="2043" y="2869"/>
              <a:ext cx="42" cy="84"/>
              <a:chOff x="2043" y="2869"/>
              <a:chExt cx="42" cy="84"/>
            </a:xfrm>
          </p:grpSpPr>
          <p:sp>
            <p:nvSpPr>
              <p:cNvPr id="103" name="Freeform 102"/>
              <p:cNvSpPr>
                <a:spLocks/>
              </p:cNvSpPr>
              <p:nvPr/>
            </p:nvSpPr>
            <p:spPr bwMode="auto">
              <a:xfrm>
                <a:off x="2043" y="2869"/>
                <a:ext cx="42" cy="84"/>
              </a:xfrm>
              <a:custGeom>
                <a:avLst/>
                <a:gdLst>
                  <a:gd name="T0" fmla="+- 0 2064 2043"/>
                  <a:gd name="T1" fmla="*/ T0 w 42"/>
                  <a:gd name="T2" fmla="+- 0 2869 2869"/>
                  <a:gd name="T3" fmla="*/ 2869 h 84"/>
                  <a:gd name="T4" fmla="+- 0 2064 2043"/>
                  <a:gd name="T5" fmla="*/ T4 w 42"/>
                  <a:gd name="T6" fmla="+- 0 2952 2869"/>
                  <a:gd name="T7" fmla="*/ 2952 h 8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</a:cxnLst>
                <a:rect l="0" t="0" r="r" b="b"/>
                <a:pathLst>
                  <a:path w="42" h="84">
                    <a:moveTo>
                      <a:pt x="21" y="0"/>
                    </a:moveTo>
                    <a:lnTo>
                      <a:pt x="21" y="83"/>
                    </a:lnTo>
                  </a:path>
                </a:pathLst>
              </a:custGeom>
              <a:noFill/>
              <a:ln w="27343">
                <a:solidFill>
                  <a:srgbClr val="54616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49" name="Group 48"/>
            <p:cNvGrpSpPr>
              <a:grpSpLocks/>
            </p:cNvGrpSpPr>
            <p:nvPr/>
          </p:nvGrpSpPr>
          <p:grpSpPr bwMode="auto">
            <a:xfrm>
              <a:off x="2105" y="2869"/>
              <a:ext cx="68" cy="174"/>
              <a:chOff x="2105" y="2869"/>
              <a:chExt cx="68" cy="174"/>
            </a:xfrm>
          </p:grpSpPr>
          <p:sp>
            <p:nvSpPr>
              <p:cNvPr id="100" name="Freeform 99"/>
              <p:cNvSpPr>
                <a:spLocks/>
              </p:cNvSpPr>
              <p:nvPr/>
            </p:nvSpPr>
            <p:spPr bwMode="auto">
              <a:xfrm>
                <a:off x="2105" y="2869"/>
                <a:ext cx="68" cy="174"/>
              </a:xfrm>
              <a:custGeom>
                <a:avLst/>
                <a:gdLst>
                  <a:gd name="T0" fmla="+- 0 2171 2105"/>
                  <a:gd name="T1" fmla="*/ T0 w 68"/>
                  <a:gd name="T2" fmla="+- 0 2915 2869"/>
                  <a:gd name="T3" fmla="*/ 2915 h 174"/>
                  <a:gd name="T4" fmla="+- 0 2127 2105"/>
                  <a:gd name="T5" fmla="*/ T4 w 68"/>
                  <a:gd name="T6" fmla="+- 0 2915 2869"/>
                  <a:gd name="T7" fmla="*/ 2915 h 174"/>
                  <a:gd name="T8" fmla="+- 0 2129 2105"/>
                  <a:gd name="T9" fmla="*/ T8 w 68"/>
                  <a:gd name="T10" fmla="+- 0 2917 2869"/>
                  <a:gd name="T11" fmla="*/ 2917 h 174"/>
                  <a:gd name="T12" fmla="+- 0 2130 2105"/>
                  <a:gd name="T13" fmla="*/ T12 w 68"/>
                  <a:gd name="T14" fmla="+- 0 3042 2869"/>
                  <a:gd name="T15" fmla="*/ 3042 h 174"/>
                  <a:gd name="T16" fmla="+- 0 2137 2105"/>
                  <a:gd name="T17" fmla="*/ T16 w 68"/>
                  <a:gd name="T18" fmla="+- 0 3039 2869"/>
                  <a:gd name="T19" fmla="*/ 3039 h 174"/>
                  <a:gd name="T20" fmla="+- 0 2144 2105"/>
                  <a:gd name="T21" fmla="*/ T20 w 68"/>
                  <a:gd name="T22" fmla="+- 0 3038 2869"/>
                  <a:gd name="T23" fmla="*/ 3038 h 174"/>
                  <a:gd name="T24" fmla="+- 0 2173 2105"/>
                  <a:gd name="T25" fmla="*/ T24 w 68"/>
                  <a:gd name="T26" fmla="+- 0 3038 2869"/>
                  <a:gd name="T27" fmla="*/ 3038 h 174"/>
                  <a:gd name="T28" fmla="+- 0 2172 2105"/>
                  <a:gd name="T29" fmla="*/ T28 w 68"/>
                  <a:gd name="T30" fmla="+- 0 2919 2869"/>
                  <a:gd name="T31" fmla="*/ 2919 h 174"/>
                  <a:gd name="T32" fmla="+- 0 2171 2105"/>
                  <a:gd name="T33" fmla="*/ T32 w 68"/>
                  <a:gd name="T34" fmla="+- 0 2915 2869"/>
                  <a:gd name="T35" fmla="*/ 2915 h 17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68" h="174">
                    <a:moveTo>
                      <a:pt x="66" y="46"/>
                    </a:moveTo>
                    <a:lnTo>
                      <a:pt x="22" y="46"/>
                    </a:lnTo>
                    <a:lnTo>
                      <a:pt x="24" y="48"/>
                    </a:lnTo>
                    <a:lnTo>
                      <a:pt x="25" y="173"/>
                    </a:lnTo>
                    <a:lnTo>
                      <a:pt x="32" y="170"/>
                    </a:lnTo>
                    <a:lnTo>
                      <a:pt x="39" y="169"/>
                    </a:lnTo>
                    <a:lnTo>
                      <a:pt x="68" y="169"/>
                    </a:lnTo>
                    <a:lnTo>
                      <a:pt x="67" y="50"/>
                    </a:lnTo>
                    <a:lnTo>
                      <a:pt x="66" y="46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01" name="Freeform 100"/>
              <p:cNvSpPr>
                <a:spLocks/>
              </p:cNvSpPr>
              <p:nvPr/>
            </p:nvSpPr>
            <p:spPr bwMode="auto">
              <a:xfrm>
                <a:off x="2105" y="2869"/>
                <a:ext cx="68" cy="174"/>
              </a:xfrm>
              <a:custGeom>
                <a:avLst/>
                <a:gdLst>
                  <a:gd name="T0" fmla="+- 0 2173 2105"/>
                  <a:gd name="T1" fmla="*/ T0 w 68"/>
                  <a:gd name="T2" fmla="+- 0 3038 2869"/>
                  <a:gd name="T3" fmla="*/ 3038 h 174"/>
                  <a:gd name="T4" fmla="+- 0 2159 2105"/>
                  <a:gd name="T5" fmla="*/ T4 w 68"/>
                  <a:gd name="T6" fmla="+- 0 3038 2869"/>
                  <a:gd name="T7" fmla="*/ 3038 h 174"/>
                  <a:gd name="T8" fmla="+- 0 2166 2105"/>
                  <a:gd name="T9" fmla="*/ T8 w 68"/>
                  <a:gd name="T10" fmla="+- 0 3039 2869"/>
                  <a:gd name="T11" fmla="*/ 3039 h 174"/>
                  <a:gd name="T12" fmla="+- 0 2173 2105"/>
                  <a:gd name="T13" fmla="*/ T12 w 68"/>
                  <a:gd name="T14" fmla="+- 0 3042 2869"/>
                  <a:gd name="T15" fmla="*/ 3042 h 174"/>
                  <a:gd name="T16" fmla="+- 0 2173 2105"/>
                  <a:gd name="T17" fmla="*/ T16 w 68"/>
                  <a:gd name="T18" fmla="+- 0 3038 2869"/>
                  <a:gd name="T19" fmla="*/ 3038 h 17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68" h="174">
                    <a:moveTo>
                      <a:pt x="68" y="169"/>
                    </a:moveTo>
                    <a:lnTo>
                      <a:pt x="54" y="169"/>
                    </a:lnTo>
                    <a:lnTo>
                      <a:pt x="61" y="170"/>
                    </a:lnTo>
                    <a:lnTo>
                      <a:pt x="68" y="173"/>
                    </a:lnTo>
                    <a:lnTo>
                      <a:pt x="68" y="169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102" name="Freeform 101"/>
              <p:cNvSpPr>
                <a:spLocks/>
              </p:cNvSpPr>
              <p:nvPr/>
            </p:nvSpPr>
            <p:spPr bwMode="auto">
              <a:xfrm>
                <a:off x="2105" y="2869"/>
                <a:ext cx="68" cy="174"/>
              </a:xfrm>
              <a:custGeom>
                <a:avLst/>
                <a:gdLst>
                  <a:gd name="T0" fmla="+- 0 2105 2105"/>
                  <a:gd name="T1" fmla="*/ T0 w 68"/>
                  <a:gd name="T2" fmla="+- 0 2869 2869"/>
                  <a:gd name="T3" fmla="*/ 2869 h 174"/>
                  <a:gd name="T4" fmla="+- 0 2105 2105"/>
                  <a:gd name="T5" fmla="*/ T4 w 68"/>
                  <a:gd name="T6" fmla="+- 0 2952 2869"/>
                  <a:gd name="T7" fmla="*/ 2952 h 174"/>
                  <a:gd name="T8" fmla="+- 0 2120 2105"/>
                  <a:gd name="T9" fmla="*/ T8 w 68"/>
                  <a:gd name="T10" fmla="+- 0 2952 2869"/>
                  <a:gd name="T11" fmla="*/ 2952 h 174"/>
                  <a:gd name="T12" fmla="+- 0 2120 2105"/>
                  <a:gd name="T13" fmla="*/ T12 w 68"/>
                  <a:gd name="T14" fmla="+- 0 2917 2869"/>
                  <a:gd name="T15" fmla="*/ 2917 h 174"/>
                  <a:gd name="T16" fmla="+- 0 2122 2105"/>
                  <a:gd name="T17" fmla="*/ T16 w 68"/>
                  <a:gd name="T18" fmla="+- 0 2915 2869"/>
                  <a:gd name="T19" fmla="*/ 2915 h 174"/>
                  <a:gd name="T20" fmla="+- 0 2171 2105"/>
                  <a:gd name="T21" fmla="*/ T20 w 68"/>
                  <a:gd name="T22" fmla="+- 0 2915 2869"/>
                  <a:gd name="T23" fmla="*/ 2915 h 174"/>
                  <a:gd name="T24" fmla="+- 0 2167 2105"/>
                  <a:gd name="T25" fmla="*/ T24 w 68"/>
                  <a:gd name="T26" fmla="+- 0 2897 2869"/>
                  <a:gd name="T27" fmla="*/ 2897 h 174"/>
                  <a:gd name="T28" fmla="+- 0 2154 2105"/>
                  <a:gd name="T29" fmla="*/ T28 w 68"/>
                  <a:gd name="T30" fmla="+- 0 2880 2869"/>
                  <a:gd name="T31" fmla="*/ 2880 h 174"/>
                  <a:gd name="T32" fmla="+- 0 2134 2105"/>
                  <a:gd name="T33" fmla="*/ T32 w 68"/>
                  <a:gd name="T34" fmla="+- 0 2870 2869"/>
                  <a:gd name="T35" fmla="*/ 2870 h 174"/>
                  <a:gd name="T36" fmla="+- 0 2105 2105"/>
                  <a:gd name="T37" fmla="*/ T36 w 68"/>
                  <a:gd name="T38" fmla="+- 0 2869 2869"/>
                  <a:gd name="T39" fmla="*/ 2869 h 17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</a:cxnLst>
                <a:rect l="0" t="0" r="r" b="b"/>
                <a:pathLst>
                  <a:path w="68" h="174">
                    <a:moveTo>
                      <a:pt x="0" y="0"/>
                    </a:moveTo>
                    <a:lnTo>
                      <a:pt x="0" y="83"/>
                    </a:lnTo>
                    <a:lnTo>
                      <a:pt x="15" y="83"/>
                    </a:lnTo>
                    <a:lnTo>
                      <a:pt x="15" y="48"/>
                    </a:lnTo>
                    <a:lnTo>
                      <a:pt x="17" y="46"/>
                    </a:lnTo>
                    <a:lnTo>
                      <a:pt x="66" y="46"/>
                    </a:lnTo>
                    <a:lnTo>
                      <a:pt x="62" y="28"/>
                    </a:lnTo>
                    <a:lnTo>
                      <a:pt x="49" y="11"/>
                    </a:lnTo>
                    <a:lnTo>
                      <a:pt x="29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50" name="Group 49"/>
            <p:cNvGrpSpPr>
              <a:grpSpLocks/>
            </p:cNvGrpSpPr>
            <p:nvPr/>
          </p:nvGrpSpPr>
          <p:grpSpPr bwMode="auto">
            <a:xfrm>
              <a:off x="2006" y="2735"/>
              <a:ext cx="117" cy="71"/>
              <a:chOff x="2006" y="2735"/>
              <a:chExt cx="117" cy="71"/>
            </a:xfrm>
          </p:grpSpPr>
          <p:sp>
            <p:nvSpPr>
              <p:cNvPr id="98" name="Freeform 97"/>
              <p:cNvSpPr>
                <a:spLocks/>
              </p:cNvSpPr>
              <p:nvPr/>
            </p:nvSpPr>
            <p:spPr bwMode="auto">
              <a:xfrm>
                <a:off x="2006" y="2735"/>
                <a:ext cx="117" cy="71"/>
              </a:xfrm>
              <a:custGeom>
                <a:avLst/>
                <a:gdLst>
                  <a:gd name="T0" fmla="+- 0 2054 2006"/>
                  <a:gd name="T1" fmla="*/ T0 w 117"/>
                  <a:gd name="T2" fmla="+- 0 2735 2735"/>
                  <a:gd name="T3" fmla="*/ 2735 h 71"/>
                  <a:gd name="T4" fmla="+- 0 2013 2006"/>
                  <a:gd name="T5" fmla="*/ T4 w 117"/>
                  <a:gd name="T6" fmla="+- 0 2779 2735"/>
                  <a:gd name="T7" fmla="*/ 2779 h 71"/>
                  <a:gd name="T8" fmla="+- 0 2009 2006"/>
                  <a:gd name="T9" fmla="*/ T8 w 117"/>
                  <a:gd name="T10" fmla="+- 0 2781 2735"/>
                  <a:gd name="T11" fmla="*/ 2781 h 71"/>
                  <a:gd name="T12" fmla="+- 0 2006 2006"/>
                  <a:gd name="T13" fmla="*/ T12 w 117"/>
                  <a:gd name="T14" fmla="+- 0 2786 2735"/>
                  <a:gd name="T15" fmla="*/ 2786 h 71"/>
                  <a:gd name="T16" fmla="+- 0 2006 2006"/>
                  <a:gd name="T17" fmla="*/ T16 w 117"/>
                  <a:gd name="T18" fmla="+- 0 2799 2735"/>
                  <a:gd name="T19" fmla="*/ 2799 h 71"/>
                  <a:gd name="T20" fmla="+- 0 2012 2006"/>
                  <a:gd name="T21" fmla="*/ T20 w 117"/>
                  <a:gd name="T22" fmla="+- 0 2806 2735"/>
                  <a:gd name="T23" fmla="*/ 2806 h 71"/>
                  <a:gd name="T24" fmla="+- 0 2116 2006"/>
                  <a:gd name="T25" fmla="*/ T24 w 117"/>
                  <a:gd name="T26" fmla="+- 0 2806 2735"/>
                  <a:gd name="T27" fmla="*/ 2806 h 71"/>
                  <a:gd name="T28" fmla="+- 0 2122 2006"/>
                  <a:gd name="T29" fmla="*/ T28 w 117"/>
                  <a:gd name="T30" fmla="+- 0 2799 2735"/>
                  <a:gd name="T31" fmla="*/ 2799 h 71"/>
                  <a:gd name="T32" fmla="+- 0 2122 2006"/>
                  <a:gd name="T33" fmla="*/ T32 w 117"/>
                  <a:gd name="T34" fmla="+- 0 2786 2735"/>
                  <a:gd name="T35" fmla="*/ 2786 h 71"/>
                  <a:gd name="T36" fmla="+- 0 2119 2006"/>
                  <a:gd name="T37" fmla="*/ T36 w 117"/>
                  <a:gd name="T38" fmla="+- 0 2781 2735"/>
                  <a:gd name="T39" fmla="*/ 2781 h 71"/>
                  <a:gd name="T40" fmla="+- 0 2115 2006"/>
                  <a:gd name="T41" fmla="*/ T40 w 117"/>
                  <a:gd name="T42" fmla="+- 0 2779 2735"/>
                  <a:gd name="T43" fmla="*/ 2779 h 71"/>
                  <a:gd name="T44" fmla="+- 0 2114 2006"/>
                  <a:gd name="T45" fmla="*/ T44 w 117"/>
                  <a:gd name="T46" fmla="+- 0 2771 2735"/>
                  <a:gd name="T47" fmla="*/ 2771 h 71"/>
                  <a:gd name="T48" fmla="+- 0 2114 2006"/>
                  <a:gd name="T49" fmla="*/ T48 w 117"/>
                  <a:gd name="T50" fmla="+- 0 2770 2735"/>
                  <a:gd name="T51" fmla="*/ 2770 h 71"/>
                  <a:gd name="T52" fmla="+- 0 2058 2006"/>
                  <a:gd name="T53" fmla="*/ T52 w 117"/>
                  <a:gd name="T54" fmla="+- 0 2770 2735"/>
                  <a:gd name="T55" fmla="*/ 2770 h 71"/>
                  <a:gd name="T56" fmla="+- 0 2054 2006"/>
                  <a:gd name="T57" fmla="*/ T56 w 117"/>
                  <a:gd name="T58" fmla="+- 0 2765 2735"/>
                  <a:gd name="T59" fmla="*/ 2765 h 71"/>
                  <a:gd name="T60" fmla="+- 0 2054 2006"/>
                  <a:gd name="T61" fmla="*/ T60 w 117"/>
                  <a:gd name="T62" fmla="+- 0 2735 2735"/>
                  <a:gd name="T63" fmla="*/ 2735 h 7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</a:cxnLst>
                <a:rect l="0" t="0" r="r" b="b"/>
                <a:pathLst>
                  <a:path w="117" h="71">
                    <a:moveTo>
                      <a:pt x="48" y="0"/>
                    </a:moveTo>
                    <a:lnTo>
                      <a:pt x="7" y="44"/>
                    </a:lnTo>
                    <a:lnTo>
                      <a:pt x="3" y="46"/>
                    </a:lnTo>
                    <a:lnTo>
                      <a:pt x="0" y="51"/>
                    </a:lnTo>
                    <a:lnTo>
                      <a:pt x="0" y="64"/>
                    </a:lnTo>
                    <a:lnTo>
                      <a:pt x="6" y="71"/>
                    </a:lnTo>
                    <a:lnTo>
                      <a:pt x="110" y="71"/>
                    </a:lnTo>
                    <a:lnTo>
                      <a:pt x="116" y="64"/>
                    </a:lnTo>
                    <a:lnTo>
                      <a:pt x="116" y="51"/>
                    </a:lnTo>
                    <a:lnTo>
                      <a:pt x="113" y="46"/>
                    </a:lnTo>
                    <a:lnTo>
                      <a:pt x="109" y="44"/>
                    </a:lnTo>
                    <a:lnTo>
                      <a:pt x="108" y="36"/>
                    </a:lnTo>
                    <a:lnTo>
                      <a:pt x="108" y="35"/>
                    </a:lnTo>
                    <a:lnTo>
                      <a:pt x="52" y="35"/>
                    </a:lnTo>
                    <a:lnTo>
                      <a:pt x="48" y="30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99" name="Freeform 98"/>
              <p:cNvSpPr>
                <a:spLocks/>
              </p:cNvSpPr>
              <p:nvPr/>
            </p:nvSpPr>
            <p:spPr bwMode="auto">
              <a:xfrm>
                <a:off x="2006" y="2735"/>
                <a:ext cx="117" cy="71"/>
              </a:xfrm>
              <a:custGeom>
                <a:avLst/>
                <a:gdLst>
                  <a:gd name="T0" fmla="+- 0 2074 2006"/>
                  <a:gd name="T1" fmla="*/ T0 w 117"/>
                  <a:gd name="T2" fmla="+- 0 2735 2735"/>
                  <a:gd name="T3" fmla="*/ 2735 h 71"/>
                  <a:gd name="T4" fmla="+- 0 2074 2006"/>
                  <a:gd name="T5" fmla="*/ T4 w 117"/>
                  <a:gd name="T6" fmla="+- 0 2765 2735"/>
                  <a:gd name="T7" fmla="*/ 2765 h 71"/>
                  <a:gd name="T8" fmla="+- 0 2070 2006"/>
                  <a:gd name="T9" fmla="*/ T8 w 117"/>
                  <a:gd name="T10" fmla="+- 0 2770 2735"/>
                  <a:gd name="T11" fmla="*/ 2770 h 71"/>
                  <a:gd name="T12" fmla="+- 0 2114 2006"/>
                  <a:gd name="T13" fmla="*/ T12 w 117"/>
                  <a:gd name="T14" fmla="+- 0 2770 2735"/>
                  <a:gd name="T15" fmla="*/ 2770 h 71"/>
                  <a:gd name="T16" fmla="+- 0 2111 2006"/>
                  <a:gd name="T17" fmla="*/ T16 w 117"/>
                  <a:gd name="T18" fmla="+- 0 2763 2735"/>
                  <a:gd name="T19" fmla="*/ 2763 h 71"/>
                  <a:gd name="T20" fmla="+- 0 2100 2006"/>
                  <a:gd name="T21" fmla="*/ T20 w 117"/>
                  <a:gd name="T22" fmla="+- 0 2746 2735"/>
                  <a:gd name="T23" fmla="*/ 2746 h 71"/>
                  <a:gd name="T24" fmla="+- 0 2088 2006"/>
                  <a:gd name="T25" fmla="*/ T24 w 117"/>
                  <a:gd name="T26" fmla="+- 0 2738 2735"/>
                  <a:gd name="T27" fmla="*/ 2738 h 71"/>
                  <a:gd name="T28" fmla="+- 0 2074 2006"/>
                  <a:gd name="T29" fmla="*/ T28 w 117"/>
                  <a:gd name="T30" fmla="+- 0 2735 2735"/>
                  <a:gd name="T31" fmla="*/ 2735 h 7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</a:cxnLst>
                <a:rect l="0" t="0" r="r" b="b"/>
                <a:pathLst>
                  <a:path w="117" h="71">
                    <a:moveTo>
                      <a:pt x="68" y="0"/>
                    </a:moveTo>
                    <a:lnTo>
                      <a:pt x="68" y="30"/>
                    </a:lnTo>
                    <a:lnTo>
                      <a:pt x="64" y="35"/>
                    </a:lnTo>
                    <a:lnTo>
                      <a:pt x="108" y="35"/>
                    </a:lnTo>
                    <a:lnTo>
                      <a:pt x="105" y="28"/>
                    </a:lnTo>
                    <a:lnTo>
                      <a:pt x="94" y="11"/>
                    </a:lnTo>
                    <a:lnTo>
                      <a:pt x="82" y="3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51" name="Group 50"/>
            <p:cNvGrpSpPr>
              <a:grpSpLocks/>
            </p:cNvGrpSpPr>
            <p:nvPr/>
          </p:nvGrpSpPr>
          <p:grpSpPr bwMode="auto">
            <a:xfrm>
              <a:off x="2059" y="3059"/>
              <a:ext cx="185" cy="160"/>
              <a:chOff x="2059" y="3059"/>
              <a:chExt cx="185" cy="160"/>
            </a:xfrm>
          </p:grpSpPr>
          <p:sp>
            <p:nvSpPr>
              <p:cNvPr id="93" name="Freeform 92"/>
              <p:cNvSpPr>
                <a:spLocks/>
              </p:cNvSpPr>
              <p:nvPr/>
            </p:nvSpPr>
            <p:spPr bwMode="auto">
              <a:xfrm>
                <a:off x="2059" y="3059"/>
                <a:ext cx="185" cy="160"/>
              </a:xfrm>
              <a:custGeom>
                <a:avLst/>
                <a:gdLst>
                  <a:gd name="T0" fmla="+- 0 2237 2059"/>
                  <a:gd name="T1" fmla="*/ T0 w 185"/>
                  <a:gd name="T2" fmla="+- 0 3137 3059"/>
                  <a:gd name="T3" fmla="*/ 3137 h 160"/>
                  <a:gd name="T4" fmla="+- 0 2066 2059"/>
                  <a:gd name="T5" fmla="*/ T4 w 185"/>
                  <a:gd name="T6" fmla="+- 0 3137 3059"/>
                  <a:gd name="T7" fmla="*/ 3137 h 160"/>
                  <a:gd name="T8" fmla="+- 0 2059 2059"/>
                  <a:gd name="T9" fmla="*/ T8 w 185"/>
                  <a:gd name="T10" fmla="+- 0 3143 3059"/>
                  <a:gd name="T11" fmla="*/ 3143 h 160"/>
                  <a:gd name="T12" fmla="+- 0 2059 2059"/>
                  <a:gd name="T13" fmla="*/ T12 w 185"/>
                  <a:gd name="T14" fmla="+- 0 3160 3059"/>
                  <a:gd name="T15" fmla="*/ 3160 h 160"/>
                  <a:gd name="T16" fmla="+- 0 2066 2059"/>
                  <a:gd name="T17" fmla="*/ T16 w 185"/>
                  <a:gd name="T18" fmla="+- 0 3166 3059"/>
                  <a:gd name="T19" fmla="*/ 3166 h 160"/>
                  <a:gd name="T20" fmla="+- 0 2074 2059"/>
                  <a:gd name="T21" fmla="*/ T20 w 185"/>
                  <a:gd name="T22" fmla="+- 0 3166 3059"/>
                  <a:gd name="T23" fmla="*/ 3166 h 160"/>
                  <a:gd name="T24" fmla="+- 0 2074 2059"/>
                  <a:gd name="T25" fmla="*/ T24 w 185"/>
                  <a:gd name="T26" fmla="+- 0 3212 3059"/>
                  <a:gd name="T27" fmla="*/ 3212 h 160"/>
                  <a:gd name="T28" fmla="+- 0 2080 2059"/>
                  <a:gd name="T29" fmla="*/ T28 w 185"/>
                  <a:gd name="T30" fmla="+- 0 3218 3059"/>
                  <a:gd name="T31" fmla="*/ 3218 h 160"/>
                  <a:gd name="T32" fmla="+- 0 2223 2059"/>
                  <a:gd name="T33" fmla="*/ T32 w 185"/>
                  <a:gd name="T34" fmla="+- 0 3218 3059"/>
                  <a:gd name="T35" fmla="*/ 3218 h 160"/>
                  <a:gd name="T36" fmla="+- 0 2229 2059"/>
                  <a:gd name="T37" fmla="*/ T36 w 185"/>
                  <a:gd name="T38" fmla="+- 0 3212 3059"/>
                  <a:gd name="T39" fmla="*/ 3212 h 160"/>
                  <a:gd name="T40" fmla="+- 0 2229 2059"/>
                  <a:gd name="T41" fmla="*/ T40 w 185"/>
                  <a:gd name="T42" fmla="+- 0 3170 3059"/>
                  <a:gd name="T43" fmla="*/ 3170 h 160"/>
                  <a:gd name="T44" fmla="+- 0 2136 2059"/>
                  <a:gd name="T45" fmla="*/ T44 w 185"/>
                  <a:gd name="T46" fmla="+- 0 3170 3059"/>
                  <a:gd name="T47" fmla="*/ 3170 h 160"/>
                  <a:gd name="T48" fmla="+- 0 2136 2059"/>
                  <a:gd name="T49" fmla="*/ T48 w 185"/>
                  <a:gd name="T50" fmla="+- 0 3141 3059"/>
                  <a:gd name="T51" fmla="*/ 3141 h 160"/>
                  <a:gd name="T52" fmla="+- 0 2241 2059"/>
                  <a:gd name="T53" fmla="*/ T52 w 185"/>
                  <a:gd name="T54" fmla="+- 0 3141 3059"/>
                  <a:gd name="T55" fmla="*/ 3141 h 160"/>
                  <a:gd name="T56" fmla="+- 0 2237 2059"/>
                  <a:gd name="T57" fmla="*/ T56 w 185"/>
                  <a:gd name="T58" fmla="+- 0 3137 3059"/>
                  <a:gd name="T59" fmla="*/ 3137 h 16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</a:cxnLst>
                <a:rect l="0" t="0" r="r" b="b"/>
                <a:pathLst>
                  <a:path w="185" h="160">
                    <a:moveTo>
                      <a:pt x="178" y="78"/>
                    </a:moveTo>
                    <a:lnTo>
                      <a:pt x="7" y="78"/>
                    </a:lnTo>
                    <a:lnTo>
                      <a:pt x="0" y="84"/>
                    </a:lnTo>
                    <a:lnTo>
                      <a:pt x="0" y="101"/>
                    </a:lnTo>
                    <a:lnTo>
                      <a:pt x="7" y="107"/>
                    </a:lnTo>
                    <a:lnTo>
                      <a:pt x="15" y="107"/>
                    </a:lnTo>
                    <a:lnTo>
                      <a:pt x="15" y="153"/>
                    </a:lnTo>
                    <a:lnTo>
                      <a:pt x="21" y="159"/>
                    </a:lnTo>
                    <a:lnTo>
                      <a:pt x="164" y="159"/>
                    </a:lnTo>
                    <a:lnTo>
                      <a:pt x="170" y="153"/>
                    </a:lnTo>
                    <a:lnTo>
                      <a:pt x="170" y="111"/>
                    </a:lnTo>
                    <a:lnTo>
                      <a:pt x="77" y="111"/>
                    </a:lnTo>
                    <a:lnTo>
                      <a:pt x="77" y="82"/>
                    </a:lnTo>
                    <a:lnTo>
                      <a:pt x="182" y="82"/>
                    </a:lnTo>
                    <a:lnTo>
                      <a:pt x="178" y="78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94" name="Freeform 93"/>
              <p:cNvSpPr>
                <a:spLocks/>
              </p:cNvSpPr>
              <p:nvPr/>
            </p:nvSpPr>
            <p:spPr bwMode="auto">
              <a:xfrm>
                <a:off x="2059" y="3059"/>
                <a:ext cx="185" cy="160"/>
              </a:xfrm>
              <a:custGeom>
                <a:avLst/>
                <a:gdLst>
                  <a:gd name="T0" fmla="+- 0 2241 2059"/>
                  <a:gd name="T1" fmla="*/ T0 w 185"/>
                  <a:gd name="T2" fmla="+- 0 3141 3059"/>
                  <a:gd name="T3" fmla="*/ 3141 h 160"/>
                  <a:gd name="T4" fmla="+- 0 2165 2059"/>
                  <a:gd name="T5" fmla="*/ T4 w 185"/>
                  <a:gd name="T6" fmla="+- 0 3141 3059"/>
                  <a:gd name="T7" fmla="*/ 3141 h 160"/>
                  <a:gd name="T8" fmla="+- 0 2165 2059"/>
                  <a:gd name="T9" fmla="*/ T8 w 185"/>
                  <a:gd name="T10" fmla="+- 0 3170 3059"/>
                  <a:gd name="T11" fmla="*/ 3170 h 160"/>
                  <a:gd name="T12" fmla="+- 0 2229 2059"/>
                  <a:gd name="T13" fmla="*/ T12 w 185"/>
                  <a:gd name="T14" fmla="+- 0 3170 3059"/>
                  <a:gd name="T15" fmla="*/ 3170 h 160"/>
                  <a:gd name="T16" fmla="+- 0 2229 2059"/>
                  <a:gd name="T17" fmla="*/ T16 w 185"/>
                  <a:gd name="T18" fmla="+- 0 3166 3059"/>
                  <a:gd name="T19" fmla="*/ 3166 h 160"/>
                  <a:gd name="T20" fmla="+- 0 2237 2059"/>
                  <a:gd name="T21" fmla="*/ T20 w 185"/>
                  <a:gd name="T22" fmla="+- 0 3166 3059"/>
                  <a:gd name="T23" fmla="*/ 3166 h 160"/>
                  <a:gd name="T24" fmla="+- 0 2244 2059"/>
                  <a:gd name="T25" fmla="*/ T24 w 185"/>
                  <a:gd name="T26" fmla="+- 0 3160 3059"/>
                  <a:gd name="T27" fmla="*/ 3160 h 160"/>
                  <a:gd name="T28" fmla="+- 0 2244 2059"/>
                  <a:gd name="T29" fmla="*/ T28 w 185"/>
                  <a:gd name="T30" fmla="+- 0 3143 3059"/>
                  <a:gd name="T31" fmla="*/ 3143 h 160"/>
                  <a:gd name="T32" fmla="+- 0 2241 2059"/>
                  <a:gd name="T33" fmla="*/ T32 w 185"/>
                  <a:gd name="T34" fmla="+- 0 3141 3059"/>
                  <a:gd name="T35" fmla="*/ 3141 h 16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185" h="160">
                    <a:moveTo>
                      <a:pt x="182" y="82"/>
                    </a:moveTo>
                    <a:lnTo>
                      <a:pt x="106" y="82"/>
                    </a:lnTo>
                    <a:lnTo>
                      <a:pt x="106" y="111"/>
                    </a:lnTo>
                    <a:lnTo>
                      <a:pt x="170" y="111"/>
                    </a:lnTo>
                    <a:lnTo>
                      <a:pt x="170" y="107"/>
                    </a:lnTo>
                    <a:lnTo>
                      <a:pt x="178" y="107"/>
                    </a:lnTo>
                    <a:lnTo>
                      <a:pt x="185" y="101"/>
                    </a:lnTo>
                    <a:lnTo>
                      <a:pt x="185" y="84"/>
                    </a:lnTo>
                    <a:lnTo>
                      <a:pt x="182" y="82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95" name="Freeform 94"/>
              <p:cNvSpPr>
                <a:spLocks/>
              </p:cNvSpPr>
              <p:nvPr/>
            </p:nvSpPr>
            <p:spPr bwMode="auto">
              <a:xfrm>
                <a:off x="2059" y="3059"/>
                <a:ext cx="185" cy="160"/>
              </a:xfrm>
              <a:custGeom>
                <a:avLst/>
                <a:gdLst>
                  <a:gd name="T0" fmla="+- 0 2223 2059"/>
                  <a:gd name="T1" fmla="*/ T0 w 185"/>
                  <a:gd name="T2" fmla="+- 0 3109 3059"/>
                  <a:gd name="T3" fmla="*/ 3109 h 160"/>
                  <a:gd name="T4" fmla="+- 0 2080 2059"/>
                  <a:gd name="T5" fmla="*/ T4 w 185"/>
                  <a:gd name="T6" fmla="+- 0 3109 3059"/>
                  <a:gd name="T7" fmla="*/ 3109 h 160"/>
                  <a:gd name="T8" fmla="+- 0 2074 2059"/>
                  <a:gd name="T9" fmla="*/ T8 w 185"/>
                  <a:gd name="T10" fmla="+- 0 3116 3059"/>
                  <a:gd name="T11" fmla="*/ 3116 h 160"/>
                  <a:gd name="T12" fmla="+- 0 2074 2059"/>
                  <a:gd name="T13" fmla="*/ T12 w 185"/>
                  <a:gd name="T14" fmla="+- 0 3137 3059"/>
                  <a:gd name="T15" fmla="*/ 3137 h 160"/>
                  <a:gd name="T16" fmla="+- 0 2229 2059"/>
                  <a:gd name="T17" fmla="*/ T16 w 185"/>
                  <a:gd name="T18" fmla="+- 0 3137 3059"/>
                  <a:gd name="T19" fmla="*/ 3137 h 160"/>
                  <a:gd name="T20" fmla="+- 0 2229 2059"/>
                  <a:gd name="T21" fmla="*/ T20 w 185"/>
                  <a:gd name="T22" fmla="+- 0 3116 3059"/>
                  <a:gd name="T23" fmla="*/ 3116 h 160"/>
                  <a:gd name="T24" fmla="+- 0 2223 2059"/>
                  <a:gd name="T25" fmla="*/ T24 w 185"/>
                  <a:gd name="T26" fmla="+- 0 3109 3059"/>
                  <a:gd name="T27" fmla="*/ 3109 h 16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</a:cxnLst>
                <a:rect l="0" t="0" r="r" b="b"/>
                <a:pathLst>
                  <a:path w="185" h="160">
                    <a:moveTo>
                      <a:pt x="164" y="50"/>
                    </a:moveTo>
                    <a:lnTo>
                      <a:pt x="21" y="50"/>
                    </a:lnTo>
                    <a:lnTo>
                      <a:pt x="15" y="57"/>
                    </a:lnTo>
                    <a:lnTo>
                      <a:pt x="15" y="78"/>
                    </a:lnTo>
                    <a:lnTo>
                      <a:pt x="170" y="78"/>
                    </a:lnTo>
                    <a:lnTo>
                      <a:pt x="170" y="57"/>
                    </a:lnTo>
                    <a:lnTo>
                      <a:pt x="164" y="5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96" name="Freeform 95"/>
              <p:cNvSpPr>
                <a:spLocks/>
              </p:cNvSpPr>
              <p:nvPr/>
            </p:nvSpPr>
            <p:spPr bwMode="auto">
              <a:xfrm>
                <a:off x="2059" y="3059"/>
                <a:ext cx="185" cy="160"/>
              </a:xfrm>
              <a:custGeom>
                <a:avLst/>
                <a:gdLst>
                  <a:gd name="T0" fmla="+- 0 2153 2059"/>
                  <a:gd name="T1" fmla="*/ T0 w 185"/>
                  <a:gd name="T2" fmla="+- 0 3059 3059"/>
                  <a:gd name="T3" fmla="*/ 3059 h 160"/>
                  <a:gd name="T4" fmla="+- 0 2131 2059"/>
                  <a:gd name="T5" fmla="*/ T4 w 185"/>
                  <a:gd name="T6" fmla="+- 0 3064 3059"/>
                  <a:gd name="T7" fmla="*/ 3064 h 160"/>
                  <a:gd name="T8" fmla="+- 0 2115 2059"/>
                  <a:gd name="T9" fmla="*/ T8 w 185"/>
                  <a:gd name="T10" fmla="+- 0 3078 3059"/>
                  <a:gd name="T11" fmla="*/ 3078 h 160"/>
                  <a:gd name="T12" fmla="+- 0 2108 2059"/>
                  <a:gd name="T13" fmla="*/ T12 w 185"/>
                  <a:gd name="T14" fmla="+- 0 3099 3059"/>
                  <a:gd name="T15" fmla="*/ 3099 h 160"/>
                  <a:gd name="T16" fmla="+- 0 2108 2059"/>
                  <a:gd name="T17" fmla="*/ T16 w 185"/>
                  <a:gd name="T18" fmla="+- 0 3109 3059"/>
                  <a:gd name="T19" fmla="*/ 3109 h 160"/>
                  <a:gd name="T20" fmla="+- 0 2195 2059"/>
                  <a:gd name="T21" fmla="*/ T20 w 185"/>
                  <a:gd name="T22" fmla="+- 0 3109 3059"/>
                  <a:gd name="T23" fmla="*/ 3109 h 160"/>
                  <a:gd name="T24" fmla="+- 0 2195 2059"/>
                  <a:gd name="T25" fmla="*/ T24 w 185"/>
                  <a:gd name="T26" fmla="+- 0 3108 3059"/>
                  <a:gd name="T27" fmla="*/ 3108 h 160"/>
                  <a:gd name="T28" fmla="+- 0 2137 2059"/>
                  <a:gd name="T29" fmla="*/ T28 w 185"/>
                  <a:gd name="T30" fmla="+- 0 3108 3059"/>
                  <a:gd name="T31" fmla="*/ 3108 h 160"/>
                  <a:gd name="T32" fmla="+- 0 2137 2059"/>
                  <a:gd name="T33" fmla="*/ T32 w 185"/>
                  <a:gd name="T34" fmla="+- 0 3094 3059"/>
                  <a:gd name="T35" fmla="*/ 3094 h 160"/>
                  <a:gd name="T36" fmla="+- 0 2143 2059"/>
                  <a:gd name="T37" fmla="*/ T36 w 185"/>
                  <a:gd name="T38" fmla="+- 0 3088 3059"/>
                  <a:gd name="T39" fmla="*/ 3088 h 160"/>
                  <a:gd name="T40" fmla="+- 0 2191 2059"/>
                  <a:gd name="T41" fmla="*/ T40 w 185"/>
                  <a:gd name="T42" fmla="+- 0 3088 3059"/>
                  <a:gd name="T43" fmla="*/ 3088 h 160"/>
                  <a:gd name="T44" fmla="+- 0 2189 2059"/>
                  <a:gd name="T45" fmla="*/ T44 w 185"/>
                  <a:gd name="T46" fmla="+- 0 3081 3059"/>
                  <a:gd name="T47" fmla="*/ 3081 h 160"/>
                  <a:gd name="T48" fmla="+- 0 2175 2059"/>
                  <a:gd name="T49" fmla="*/ T48 w 185"/>
                  <a:gd name="T50" fmla="+- 0 3065 3059"/>
                  <a:gd name="T51" fmla="*/ 3065 h 160"/>
                  <a:gd name="T52" fmla="+- 0 2153 2059"/>
                  <a:gd name="T53" fmla="*/ T52 w 185"/>
                  <a:gd name="T54" fmla="+- 0 3059 3059"/>
                  <a:gd name="T55" fmla="*/ 3059 h 16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</a:cxnLst>
                <a:rect l="0" t="0" r="r" b="b"/>
                <a:pathLst>
                  <a:path w="185" h="160">
                    <a:moveTo>
                      <a:pt x="94" y="0"/>
                    </a:moveTo>
                    <a:lnTo>
                      <a:pt x="72" y="5"/>
                    </a:lnTo>
                    <a:lnTo>
                      <a:pt x="56" y="19"/>
                    </a:lnTo>
                    <a:lnTo>
                      <a:pt x="49" y="40"/>
                    </a:lnTo>
                    <a:lnTo>
                      <a:pt x="49" y="50"/>
                    </a:lnTo>
                    <a:lnTo>
                      <a:pt x="136" y="50"/>
                    </a:lnTo>
                    <a:lnTo>
                      <a:pt x="136" y="49"/>
                    </a:lnTo>
                    <a:lnTo>
                      <a:pt x="78" y="49"/>
                    </a:lnTo>
                    <a:lnTo>
                      <a:pt x="78" y="35"/>
                    </a:lnTo>
                    <a:lnTo>
                      <a:pt x="84" y="29"/>
                    </a:lnTo>
                    <a:lnTo>
                      <a:pt x="132" y="29"/>
                    </a:lnTo>
                    <a:lnTo>
                      <a:pt x="130" y="22"/>
                    </a:lnTo>
                    <a:lnTo>
                      <a:pt x="116" y="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97" name="Freeform 96"/>
              <p:cNvSpPr>
                <a:spLocks/>
              </p:cNvSpPr>
              <p:nvPr/>
            </p:nvSpPr>
            <p:spPr bwMode="auto">
              <a:xfrm>
                <a:off x="2059" y="3059"/>
                <a:ext cx="185" cy="160"/>
              </a:xfrm>
              <a:custGeom>
                <a:avLst/>
                <a:gdLst>
                  <a:gd name="T0" fmla="+- 0 2191 2059"/>
                  <a:gd name="T1" fmla="*/ T0 w 185"/>
                  <a:gd name="T2" fmla="+- 0 3088 3059"/>
                  <a:gd name="T3" fmla="*/ 3088 h 160"/>
                  <a:gd name="T4" fmla="+- 0 2159 2059"/>
                  <a:gd name="T5" fmla="*/ T4 w 185"/>
                  <a:gd name="T6" fmla="+- 0 3088 3059"/>
                  <a:gd name="T7" fmla="*/ 3088 h 160"/>
                  <a:gd name="T8" fmla="+- 0 2166 2059"/>
                  <a:gd name="T9" fmla="*/ T8 w 185"/>
                  <a:gd name="T10" fmla="+- 0 3094 3059"/>
                  <a:gd name="T11" fmla="*/ 3094 h 160"/>
                  <a:gd name="T12" fmla="+- 0 2166 2059"/>
                  <a:gd name="T13" fmla="*/ T12 w 185"/>
                  <a:gd name="T14" fmla="+- 0 3108 3059"/>
                  <a:gd name="T15" fmla="*/ 3108 h 160"/>
                  <a:gd name="T16" fmla="+- 0 2195 2059"/>
                  <a:gd name="T17" fmla="*/ T16 w 185"/>
                  <a:gd name="T18" fmla="+- 0 3108 3059"/>
                  <a:gd name="T19" fmla="*/ 3108 h 160"/>
                  <a:gd name="T20" fmla="+- 0 2195 2059"/>
                  <a:gd name="T21" fmla="*/ T20 w 185"/>
                  <a:gd name="T22" fmla="+- 0 3102 3059"/>
                  <a:gd name="T23" fmla="*/ 3102 h 160"/>
                  <a:gd name="T24" fmla="+- 0 2191 2059"/>
                  <a:gd name="T25" fmla="*/ T24 w 185"/>
                  <a:gd name="T26" fmla="+- 0 3088 3059"/>
                  <a:gd name="T27" fmla="*/ 3088 h 16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</a:cxnLst>
                <a:rect l="0" t="0" r="r" b="b"/>
                <a:pathLst>
                  <a:path w="185" h="160">
                    <a:moveTo>
                      <a:pt x="132" y="29"/>
                    </a:moveTo>
                    <a:lnTo>
                      <a:pt x="100" y="29"/>
                    </a:lnTo>
                    <a:lnTo>
                      <a:pt x="107" y="35"/>
                    </a:lnTo>
                    <a:lnTo>
                      <a:pt x="107" y="49"/>
                    </a:lnTo>
                    <a:lnTo>
                      <a:pt x="136" y="49"/>
                    </a:lnTo>
                    <a:lnTo>
                      <a:pt x="136" y="43"/>
                    </a:lnTo>
                    <a:lnTo>
                      <a:pt x="132" y="29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52" name="Group 51"/>
            <p:cNvGrpSpPr>
              <a:grpSpLocks/>
            </p:cNvGrpSpPr>
            <p:nvPr/>
          </p:nvGrpSpPr>
          <p:grpSpPr bwMode="auto">
            <a:xfrm>
              <a:off x="5283" y="2242"/>
              <a:ext cx="157" cy="160"/>
              <a:chOff x="5283" y="2242"/>
              <a:chExt cx="157" cy="160"/>
            </a:xfrm>
          </p:grpSpPr>
          <p:sp>
            <p:nvSpPr>
              <p:cNvPr id="92" name="Freeform 91"/>
              <p:cNvSpPr>
                <a:spLocks/>
              </p:cNvSpPr>
              <p:nvPr/>
            </p:nvSpPr>
            <p:spPr bwMode="auto">
              <a:xfrm>
                <a:off x="5283" y="2242"/>
                <a:ext cx="157" cy="160"/>
              </a:xfrm>
              <a:custGeom>
                <a:avLst/>
                <a:gdLst>
                  <a:gd name="T0" fmla="+- 0 5366 5283"/>
                  <a:gd name="T1" fmla="*/ T0 w 157"/>
                  <a:gd name="T2" fmla="+- 0 2242 2242"/>
                  <a:gd name="T3" fmla="*/ 2242 h 160"/>
                  <a:gd name="T4" fmla="+- 0 5304 5283"/>
                  <a:gd name="T5" fmla="*/ T4 w 157"/>
                  <a:gd name="T6" fmla="+- 0 2267 2242"/>
                  <a:gd name="T7" fmla="*/ 2267 h 160"/>
                  <a:gd name="T8" fmla="+- 0 5283 5283"/>
                  <a:gd name="T9" fmla="*/ T8 w 157"/>
                  <a:gd name="T10" fmla="+- 0 2303 2242"/>
                  <a:gd name="T11" fmla="*/ 2303 h 160"/>
                  <a:gd name="T12" fmla="+- 0 5284 5283"/>
                  <a:gd name="T13" fmla="*/ T12 w 157"/>
                  <a:gd name="T14" fmla="+- 0 2331 2242"/>
                  <a:gd name="T15" fmla="*/ 2331 h 160"/>
                  <a:gd name="T16" fmla="+- 0 5315 5283"/>
                  <a:gd name="T17" fmla="*/ T16 w 157"/>
                  <a:gd name="T18" fmla="+- 0 2387 2242"/>
                  <a:gd name="T19" fmla="*/ 2387 h 160"/>
                  <a:gd name="T20" fmla="+- 0 5360 5283"/>
                  <a:gd name="T21" fmla="*/ T20 w 157"/>
                  <a:gd name="T22" fmla="+- 0 2402 2242"/>
                  <a:gd name="T23" fmla="*/ 2402 h 160"/>
                  <a:gd name="T24" fmla="+- 0 5383 5283"/>
                  <a:gd name="T25" fmla="*/ T24 w 157"/>
                  <a:gd name="T26" fmla="+- 0 2399 2242"/>
                  <a:gd name="T27" fmla="*/ 2399 h 160"/>
                  <a:gd name="T28" fmla="+- 0 5403 5283"/>
                  <a:gd name="T29" fmla="*/ T28 w 157"/>
                  <a:gd name="T30" fmla="+- 0 2390 2242"/>
                  <a:gd name="T31" fmla="*/ 2390 h 160"/>
                  <a:gd name="T32" fmla="+- 0 5420 5283"/>
                  <a:gd name="T33" fmla="*/ T32 w 157"/>
                  <a:gd name="T34" fmla="+- 0 2376 2242"/>
                  <a:gd name="T35" fmla="*/ 2376 h 160"/>
                  <a:gd name="T36" fmla="+- 0 5432 5283"/>
                  <a:gd name="T37" fmla="*/ T36 w 157"/>
                  <a:gd name="T38" fmla="+- 0 2358 2242"/>
                  <a:gd name="T39" fmla="*/ 2358 h 160"/>
                  <a:gd name="T40" fmla="+- 0 5439 5283"/>
                  <a:gd name="T41" fmla="*/ T40 w 157"/>
                  <a:gd name="T42" fmla="+- 0 2337 2242"/>
                  <a:gd name="T43" fmla="*/ 2337 h 160"/>
                  <a:gd name="T44" fmla="+- 0 5437 5283"/>
                  <a:gd name="T45" fmla="*/ T44 w 157"/>
                  <a:gd name="T46" fmla="+- 0 2311 2242"/>
                  <a:gd name="T47" fmla="*/ 2311 h 160"/>
                  <a:gd name="T48" fmla="+- 0 5404 5283"/>
                  <a:gd name="T49" fmla="*/ T48 w 157"/>
                  <a:gd name="T50" fmla="+- 0 2256 2242"/>
                  <a:gd name="T51" fmla="*/ 2256 h 160"/>
                  <a:gd name="T52" fmla="+- 0 5366 5283"/>
                  <a:gd name="T53" fmla="*/ T52 w 157"/>
                  <a:gd name="T54" fmla="+- 0 2242 2242"/>
                  <a:gd name="T55" fmla="*/ 2242 h 16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</a:cxnLst>
                <a:rect l="0" t="0" r="r" b="b"/>
                <a:pathLst>
                  <a:path w="157" h="160">
                    <a:moveTo>
                      <a:pt x="83" y="0"/>
                    </a:moveTo>
                    <a:lnTo>
                      <a:pt x="21" y="25"/>
                    </a:lnTo>
                    <a:lnTo>
                      <a:pt x="0" y="61"/>
                    </a:lnTo>
                    <a:lnTo>
                      <a:pt x="1" y="89"/>
                    </a:lnTo>
                    <a:lnTo>
                      <a:pt x="32" y="145"/>
                    </a:lnTo>
                    <a:lnTo>
                      <a:pt x="77" y="160"/>
                    </a:lnTo>
                    <a:lnTo>
                      <a:pt x="100" y="157"/>
                    </a:lnTo>
                    <a:lnTo>
                      <a:pt x="120" y="148"/>
                    </a:lnTo>
                    <a:lnTo>
                      <a:pt x="137" y="134"/>
                    </a:lnTo>
                    <a:lnTo>
                      <a:pt x="149" y="116"/>
                    </a:lnTo>
                    <a:lnTo>
                      <a:pt x="156" y="95"/>
                    </a:lnTo>
                    <a:lnTo>
                      <a:pt x="154" y="69"/>
                    </a:lnTo>
                    <a:lnTo>
                      <a:pt x="121" y="14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53" name="Group 52"/>
            <p:cNvGrpSpPr>
              <a:grpSpLocks/>
            </p:cNvGrpSpPr>
            <p:nvPr/>
          </p:nvGrpSpPr>
          <p:grpSpPr bwMode="auto">
            <a:xfrm>
              <a:off x="5204" y="2433"/>
              <a:ext cx="312" cy="215"/>
              <a:chOff x="5204" y="2433"/>
              <a:chExt cx="312" cy="215"/>
            </a:xfrm>
          </p:grpSpPr>
          <p:sp>
            <p:nvSpPr>
              <p:cNvPr id="90" name="Freeform 89"/>
              <p:cNvSpPr>
                <a:spLocks/>
              </p:cNvSpPr>
              <p:nvPr/>
            </p:nvSpPr>
            <p:spPr bwMode="auto">
              <a:xfrm>
                <a:off x="5204" y="2433"/>
                <a:ext cx="312" cy="215"/>
              </a:xfrm>
              <a:custGeom>
                <a:avLst/>
                <a:gdLst>
                  <a:gd name="T0" fmla="+- 0 5301 5204"/>
                  <a:gd name="T1" fmla="*/ T0 w 312"/>
                  <a:gd name="T2" fmla="+- 0 2434 2433"/>
                  <a:gd name="T3" fmla="*/ 2434 h 215"/>
                  <a:gd name="T4" fmla="+- 0 5298 5204"/>
                  <a:gd name="T5" fmla="*/ T4 w 312"/>
                  <a:gd name="T6" fmla="+- 0 2434 2433"/>
                  <a:gd name="T7" fmla="*/ 2434 h 215"/>
                  <a:gd name="T8" fmla="+- 0 5282 5204"/>
                  <a:gd name="T9" fmla="*/ T8 w 312"/>
                  <a:gd name="T10" fmla="+- 0 2436 2433"/>
                  <a:gd name="T11" fmla="*/ 2436 h 215"/>
                  <a:gd name="T12" fmla="+- 0 5220 5204"/>
                  <a:gd name="T13" fmla="*/ T12 w 312"/>
                  <a:gd name="T14" fmla="+- 0 2463 2433"/>
                  <a:gd name="T15" fmla="*/ 2463 h 215"/>
                  <a:gd name="T16" fmla="+- 0 5204 5204"/>
                  <a:gd name="T17" fmla="*/ T16 w 312"/>
                  <a:gd name="T18" fmla="+- 0 2618 2433"/>
                  <a:gd name="T19" fmla="*/ 2618 h 215"/>
                  <a:gd name="T20" fmla="+- 0 5212 5204"/>
                  <a:gd name="T21" fmla="*/ T20 w 312"/>
                  <a:gd name="T22" fmla="+- 0 2638 2433"/>
                  <a:gd name="T23" fmla="*/ 2638 h 215"/>
                  <a:gd name="T24" fmla="+- 0 5232 5204"/>
                  <a:gd name="T25" fmla="*/ T24 w 312"/>
                  <a:gd name="T26" fmla="+- 0 2648 2433"/>
                  <a:gd name="T27" fmla="*/ 2648 h 215"/>
                  <a:gd name="T28" fmla="+- 0 5487 5204"/>
                  <a:gd name="T29" fmla="*/ T28 w 312"/>
                  <a:gd name="T30" fmla="+- 0 2648 2433"/>
                  <a:gd name="T31" fmla="*/ 2648 h 215"/>
                  <a:gd name="T32" fmla="+- 0 5507 5204"/>
                  <a:gd name="T33" fmla="*/ T32 w 312"/>
                  <a:gd name="T34" fmla="+- 0 2640 2433"/>
                  <a:gd name="T35" fmla="*/ 2640 h 215"/>
                  <a:gd name="T36" fmla="+- 0 5516 5204"/>
                  <a:gd name="T37" fmla="*/ T36 w 312"/>
                  <a:gd name="T38" fmla="+- 0 2621 2433"/>
                  <a:gd name="T39" fmla="*/ 2621 h 215"/>
                  <a:gd name="T40" fmla="+- 0 5516 5204"/>
                  <a:gd name="T41" fmla="*/ T40 w 312"/>
                  <a:gd name="T42" fmla="+- 0 2578 2433"/>
                  <a:gd name="T43" fmla="*/ 2578 h 215"/>
                  <a:gd name="T44" fmla="+- 0 5355 5204"/>
                  <a:gd name="T45" fmla="*/ T44 w 312"/>
                  <a:gd name="T46" fmla="+- 0 2578 2433"/>
                  <a:gd name="T47" fmla="*/ 2578 h 215"/>
                  <a:gd name="T48" fmla="+- 0 5303 5204"/>
                  <a:gd name="T49" fmla="*/ T48 w 312"/>
                  <a:gd name="T50" fmla="+- 0 2436 2433"/>
                  <a:gd name="T51" fmla="*/ 2436 h 215"/>
                  <a:gd name="T52" fmla="+- 0 5301 5204"/>
                  <a:gd name="T53" fmla="*/ T52 w 312"/>
                  <a:gd name="T54" fmla="+- 0 2434 2433"/>
                  <a:gd name="T55" fmla="*/ 2434 h 21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</a:cxnLst>
                <a:rect l="0" t="0" r="r" b="b"/>
                <a:pathLst>
                  <a:path w="312" h="215">
                    <a:moveTo>
                      <a:pt x="97" y="1"/>
                    </a:moveTo>
                    <a:lnTo>
                      <a:pt x="94" y="1"/>
                    </a:lnTo>
                    <a:lnTo>
                      <a:pt x="78" y="3"/>
                    </a:lnTo>
                    <a:lnTo>
                      <a:pt x="16" y="30"/>
                    </a:lnTo>
                    <a:lnTo>
                      <a:pt x="0" y="185"/>
                    </a:lnTo>
                    <a:lnTo>
                      <a:pt x="8" y="205"/>
                    </a:lnTo>
                    <a:lnTo>
                      <a:pt x="28" y="215"/>
                    </a:lnTo>
                    <a:lnTo>
                      <a:pt x="283" y="215"/>
                    </a:lnTo>
                    <a:lnTo>
                      <a:pt x="303" y="207"/>
                    </a:lnTo>
                    <a:lnTo>
                      <a:pt x="312" y="188"/>
                    </a:lnTo>
                    <a:lnTo>
                      <a:pt x="312" y="145"/>
                    </a:lnTo>
                    <a:lnTo>
                      <a:pt x="151" y="145"/>
                    </a:lnTo>
                    <a:lnTo>
                      <a:pt x="99" y="3"/>
                    </a:lnTo>
                    <a:lnTo>
                      <a:pt x="97" y="1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91" name="Freeform 90"/>
              <p:cNvSpPr>
                <a:spLocks/>
              </p:cNvSpPr>
              <p:nvPr/>
            </p:nvSpPr>
            <p:spPr bwMode="auto">
              <a:xfrm>
                <a:off x="5204" y="2433"/>
                <a:ext cx="312" cy="215"/>
              </a:xfrm>
              <a:custGeom>
                <a:avLst/>
                <a:gdLst>
                  <a:gd name="T0" fmla="+- 0 5422 5204"/>
                  <a:gd name="T1" fmla="*/ T0 w 312"/>
                  <a:gd name="T2" fmla="+- 0 2433 2433"/>
                  <a:gd name="T3" fmla="*/ 2433 h 215"/>
                  <a:gd name="T4" fmla="+- 0 5418 5204"/>
                  <a:gd name="T5" fmla="*/ T4 w 312"/>
                  <a:gd name="T6" fmla="+- 0 2435 2433"/>
                  <a:gd name="T7" fmla="*/ 2435 h 215"/>
                  <a:gd name="T8" fmla="+- 0 5366 5204"/>
                  <a:gd name="T9" fmla="*/ T8 w 312"/>
                  <a:gd name="T10" fmla="+- 0 2578 2433"/>
                  <a:gd name="T11" fmla="*/ 2578 h 215"/>
                  <a:gd name="T12" fmla="+- 0 5516 5204"/>
                  <a:gd name="T13" fmla="*/ T12 w 312"/>
                  <a:gd name="T14" fmla="+- 0 2578 2433"/>
                  <a:gd name="T15" fmla="*/ 2578 h 215"/>
                  <a:gd name="T16" fmla="+- 0 5516 5204"/>
                  <a:gd name="T17" fmla="*/ T16 w 312"/>
                  <a:gd name="T18" fmla="+- 0 2508 2433"/>
                  <a:gd name="T19" fmla="*/ 2508 h 215"/>
                  <a:gd name="T20" fmla="+- 0 5513 5204"/>
                  <a:gd name="T21" fmla="*/ T20 w 312"/>
                  <a:gd name="T22" fmla="+- 0 2487 2433"/>
                  <a:gd name="T23" fmla="*/ 2487 h 215"/>
                  <a:gd name="T24" fmla="+- 0 5471 5204"/>
                  <a:gd name="T25" fmla="*/ T24 w 312"/>
                  <a:gd name="T26" fmla="+- 0 2442 2433"/>
                  <a:gd name="T27" fmla="*/ 2442 h 215"/>
                  <a:gd name="T28" fmla="+- 0 5426 5204"/>
                  <a:gd name="T29" fmla="*/ T28 w 312"/>
                  <a:gd name="T30" fmla="+- 0 2434 2433"/>
                  <a:gd name="T31" fmla="*/ 2434 h 215"/>
                  <a:gd name="T32" fmla="+- 0 5422 5204"/>
                  <a:gd name="T33" fmla="*/ T32 w 312"/>
                  <a:gd name="T34" fmla="+- 0 2433 2433"/>
                  <a:gd name="T35" fmla="*/ 2433 h 21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312" h="215">
                    <a:moveTo>
                      <a:pt x="218" y="0"/>
                    </a:moveTo>
                    <a:lnTo>
                      <a:pt x="214" y="2"/>
                    </a:lnTo>
                    <a:lnTo>
                      <a:pt x="162" y="145"/>
                    </a:lnTo>
                    <a:lnTo>
                      <a:pt x="312" y="145"/>
                    </a:lnTo>
                    <a:lnTo>
                      <a:pt x="312" y="75"/>
                    </a:lnTo>
                    <a:lnTo>
                      <a:pt x="309" y="54"/>
                    </a:lnTo>
                    <a:lnTo>
                      <a:pt x="267" y="9"/>
                    </a:lnTo>
                    <a:lnTo>
                      <a:pt x="222" y="1"/>
                    </a:lnTo>
                    <a:lnTo>
                      <a:pt x="218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54" name="Group 53"/>
            <p:cNvGrpSpPr>
              <a:grpSpLocks/>
            </p:cNvGrpSpPr>
            <p:nvPr/>
          </p:nvGrpSpPr>
          <p:grpSpPr bwMode="auto">
            <a:xfrm>
              <a:off x="5339" y="2428"/>
              <a:ext cx="44" cy="107"/>
              <a:chOff x="5339" y="2428"/>
              <a:chExt cx="44" cy="107"/>
            </a:xfrm>
          </p:grpSpPr>
          <p:sp>
            <p:nvSpPr>
              <p:cNvPr id="89" name="Freeform 88"/>
              <p:cNvSpPr>
                <a:spLocks/>
              </p:cNvSpPr>
              <p:nvPr/>
            </p:nvSpPr>
            <p:spPr bwMode="auto">
              <a:xfrm>
                <a:off x="5339" y="2428"/>
                <a:ext cx="44" cy="107"/>
              </a:xfrm>
              <a:custGeom>
                <a:avLst/>
                <a:gdLst>
                  <a:gd name="T0" fmla="+- 0 5374 5339"/>
                  <a:gd name="T1" fmla="*/ T0 w 44"/>
                  <a:gd name="T2" fmla="+- 0 2428 2428"/>
                  <a:gd name="T3" fmla="*/ 2428 h 107"/>
                  <a:gd name="T4" fmla="+- 0 5347 5339"/>
                  <a:gd name="T5" fmla="*/ T4 w 44"/>
                  <a:gd name="T6" fmla="+- 0 2428 2428"/>
                  <a:gd name="T7" fmla="*/ 2428 h 107"/>
                  <a:gd name="T8" fmla="+- 0 5344 5339"/>
                  <a:gd name="T9" fmla="*/ T8 w 44"/>
                  <a:gd name="T10" fmla="+- 0 2429 2428"/>
                  <a:gd name="T11" fmla="*/ 2429 h 107"/>
                  <a:gd name="T12" fmla="+- 0 5339 5339"/>
                  <a:gd name="T13" fmla="*/ T12 w 44"/>
                  <a:gd name="T14" fmla="+- 0 2435 2428"/>
                  <a:gd name="T15" fmla="*/ 2435 h 107"/>
                  <a:gd name="T16" fmla="+- 0 5339 5339"/>
                  <a:gd name="T17" fmla="*/ T16 w 44"/>
                  <a:gd name="T18" fmla="+- 0 2439 2428"/>
                  <a:gd name="T19" fmla="*/ 2439 h 107"/>
                  <a:gd name="T20" fmla="+- 0 5341 5339"/>
                  <a:gd name="T21" fmla="*/ T20 w 44"/>
                  <a:gd name="T22" fmla="+- 0 2443 2428"/>
                  <a:gd name="T23" fmla="*/ 2443 h 107"/>
                  <a:gd name="T24" fmla="+- 0 5352 5339"/>
                  <a:gd name="T25" fmla="*/ T24 w 44"/>
                  <a:gd name="T26" fmla="+- 0 2460 2428"/>
                  <a:gd name="T27" fmla="*/ 2460 h 107"/>
                  <a:gd name="T28" fmla="+- 0 5347 5339"/>
                  <a:gd name="T29" fmla="*/ T28 w 44"/>
                  <a:gd name="T30" fmla="+- 0 2505 2428"/>
                  <a:gd name="T31" fmla="*/ 2505 h 107"/>
                  <a:gd name="T32" fmla="+- 0 5358 5339"/>
                  <a:gd name="T33" fmla="*/ T32 w 44"/>
                  <a:gd name="T34" fmla="+- 0 2535 2428"/>
                  <a:gd name="T35" fmla="*/ 2535 h 107"/>
                  <a:gd name="T36" fmla="+- 0 5362 5339"/>
                  <a:gd name="T37" fmla="*/ T36 w 44"/>
                  <a:gd name="T38" fmla="+- 0 2535 2428"/>
                  <a:gd name="T39" fmla="*/ 2535 h 107"/>
                  <a:gd name="T40" fmla="+- 0 5363 5339"/>
                  <a:gd name="T41" fmla="*/ T40 w 44"/>
                  <a:gd name="T42" fmla="+- 0 2533 2428"/>
                  <a:gd name="T43" fmla="*/ 2533 h 107"/>
                  <a:gd name="T44" fmla="+- 0 5374 5339"/>
                  <a:gd name="T45" fmla="*/ T44 w 44"/>
                  <a:gd name="T46" fmla="+- 0 2505 2428"/>
                  <a:gd name="T47" fmla="*/ 2505 h 107"/>
                  <a:gd name="T48" fmla="+- 0 5369 5339"/>
                  <a:gd name="T49" fmla="*/ T48 w 44"/>
                  <a:gd name="T50" fmla="+- 0 2460 2428"/>
                  <a:gd name="T51" fmla="*/ 2460 h 107"/>
                  <a:gd name="T52" fmla="+- 0 5380 5339"/>
                  <a:gd name="T53" fmla="*/ T52 w 44"/>
                  <a:gd name="T54" fmla="+- 0 2443 2428"/>
                  <a:gd name="T55" fmla="*/ 2443 h 107"/>
                  <a:gd name="T56" fmla="+- 0 5382 5339"/>
                  <a:gd name="T57" fmla="*/ T56 w 44"/>
                  <a:gd name="T58" fmla="+- 0 2439 2428"/>
                  <a:gd name="T59" fmla="*/ 2439 h 107"/>
                  <a:gd name="T60" fmla="+- 0 5382 5339"/>
                  <a:gd name="T61" fmla="*/ T60 w 44"/>
                  <a:gd name="T62" fmla="+- 0 2435 2428"/>
                  <a:gd name="T63" fmla="*/ 2435 h 107"/>
                  <a:gd name="T64" fmla="+- 0 5377 5339"/>
                  <a:gd name="T65" fmla="*/ T64 w 44"/>
                  <a:gd name="T66" fmla="+- 0 2429 2428"/>
                  <a:gd name="T67" fmla="*/ 2429 h 107"/>
                  <a:gd name="T68" fmla="+- 0 5374 5339"/>
                  <a:gd name="T69" fmla="*/ T68 w 44"/>
                  <a:gd name="T70" fmla="+- 0 2428 2428"/>
                  <a:gd name="T71" fmla="*/ 2428 h 10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</a:cxnLst>
                <a:rect l="0" t="0" r="r" b="b"/>
                <a:pathLst>
                  <a:path w="44" h="107">
                    <a:moveTo>
                      <a:pt x="35" y="0"/>
                    </a:moveTo>
                    <a:lnTo>
                      <a:pt x="8" y="0"/>
                    </a:lnTo>
                    <a:lnTo>
                      <a:pt x="5" y="1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13" y="32"/>
                    </a:lnTo>
                    <a:lnTo>
                      <a:pt x="8" y="77"/>
                    </a:lnTo>
                    <a:lnTo>
                      <a:pt x="19" y="107"/>
                    </a:lnTo>
                    <a:lnTo>
                      <a:pt x="23" y="107"/>
                    </a:lnTo>
                    <a:lnTo>
                      <a:pt x="24" y="105"/>
                    </a:lnTo>
                    <a:lnTo>
                      <a:pt x="35" y="77"/>
                    </a:lnTo>
                    <a:lnTo>
                      <a:pt x="30" y="32"/>
                    </a:lnTo>
                    <a:lnTo>
                      <a:pt x="41" y="15"/>
                    </a:lnTo>
                    <a:lnTo>
                      <a:pt x="43" y="11"/>
                    </a:lnTo>
                    <a:lnTo>
                      <a:pt x="43" y="7"/>
                    </a:lnTo>
                    <a:lnTo>
                      <a:pt x="38" y="1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55" name="Group 54"/>
            <p:cNvGrpSpPr>
              <a:grpSpLocks/>
            </p:cNvGrpSpPr>
            <p:nvPr/>
          </p:nvGrpSpPr>
          <p:grpSpPr bwMode="auto">
            <a:xfrm>
              <a:off x="4327" y="4423"/>
              <a:ext cx="476" cy="357"/>
              <a:chOff x="4327" y="4423"/>
              <a:chExt cx="476" cy="357"/>
            </a:xfrm>
          </p:grpSpPr>
          <p:sp>
            <p:nvSpPr>
              <p:cNvPr id="80" name="Freeform 79"/>
              <p:cNvSpPr>
                <a:spLocks/>
              </p:cNvSpPr>
              <p:nvPr/>
            </p:nvSpPr>
            <p:spPr bwMode="auto">
              <a:xfrm>
                <a:off x="4327" y="4423"/>
                <a:ext cx="476" cy="357"/>
              </a:xfrm>
              <a:custGeom>
                <a:avLst/>
                <a:gdLst>
                  <a:gd name="T0" fmla="+- 0 4758 4327"/>
                  <a:gd name="T1" fmla="*/ T0 w 476"/>
                  <a:gd name="T2" fmla="+- 0 4647 4423"/>
                  <a:gd name="T3" fmla="*/ 4647 h 357"/>
                  <a:gd name="T4" fmla="+- 0 4742 4327"/>
                  <a:gd name="T5" fmla="*/ T4 w 476"/>
                  <a:gd name="T6" fmla="+- 0 4651 4423"/>
                  <a:gd name="T7" fmla="*/ 4651 h 357"/>
                  <a:gd name="T8" fmla="+- 0 4713 4327"/>
                  <a:gd name="T9" fmla="*/ T8 w 476"/>
                  <a:gd name="T10" fmla="+- 0 4676 4423"/>
                  <a:gd name="T11" fmla="*/ 4676 h 357"/>
                  <a:gd name="T12" fmla="+- 0 4713 4327"/>
                  <a:gd name="T13" fmla="*/ T12 w 476"/>
                  <a:gd name="T14" fmla="+- 0 4765 4423"/>
                  <a:gd name="T15" fmla="*/ 4765 h 357"/>
                  <a:gd name="T16" fmla="+- 0 4773 4327"/>
                  <a:gd name="T17" fmla="*/ T16 w 476"/>
                  <a:gd name="T18" fmla="+- 0 4765 4423"/>
                  <a:gd name="T19" fmla="*/ 4765 h 357"/>
                  <a:gd name="T20" fmla="+- 0 4795 4327"/>
                  <a:gd name="T21" fmla="*/ T20 w 476"/>
                  <a:gd name="T22" fmla="+- 0 4759 4423"/>
                  <a:gd name="T23" fmla="*/ 4759 h 357"/>
                  <a:gd name="T24" fmla="+- 0 4802 4327"/>
                  <a:gd name="T25" fmla="*/ T24 w 476"/>
                  <a:gd name="T26" fmla="+- 0 4738 4423"/>
                  <a:gd name="T27" fmla="*/ 4738 h 357"/>
                  <a:gd name="T28" fmla="+- 0 4803 4327"/>
                  <a:gd name="T29" fmla="*/ T28 w 476"/>
                  <a:gd name="T30" fmla="+- 0 4705 4423"/>
                  <a:gd name="T31" fmla="*/ 4705 h 357"/>
                  <a:gd name="T32" fmla="+- 0 4800 4327"/>
                  <a:gd name="T33" fmla="*/ T32 w 476"/>
                  <a:gd name="T34" fmla="+- 0 4689 4423"/>
                  <a:gd name="T35" fmla="*/ 4689 h 357"/>
                  <a:gd name="T36" fmla="+- 0 4792 4327"/>
                  <a:gd name="T37" fmla="*/ T36 w 476"/>
                  <a:gd name="T38" fmla="+- 0 4670 4423"/>
                  <a:gd name="T39" fmla="*/ 4670 h 357"/>
                  <a:gd name="T40" fmla="+- 0 4776 4327"/>
                  <a:gd name="T41" fmla="*/ T40 w 476"/>
                  <a:gd name="T42" fmla="+- 0 4653 4423"/>
                  <a:gd name="T43" fmla="*/ 4653 h 357"/>
                  <a:gd name="T44" fmla="+- 0 4758 4327"/>
                  <a:gd name="T45" fmla="*/ T44 w 476"/>
                  <a:gd name="T46" fmla="+- 0 4647 4423"/>
                  <a:gd name="T47" fmla="*/ 4647 h 35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</a:cxnLst>
                <a:rect l="0" t="0" r="r" b="b"/>
                <a:pathLst>
                  <a:path w="476" h="357">
                    <a:moveTo>
                      <a:pt x="431" y="224"/>
                    </a:moveTo>
                    <a:lnTo>
                      <a:pt x="415" y="228"/>
                    </a:lnTo>
                    <a:lnTo>
                      <a:pt x="386" y="253"/>
                    </a:lnTo>
                    <a:lnTo>
                      <a:pt x="386" y="342"/>
                    </a:lnTo>
                    <a:lnTo>
                      <a:pt x="446" y="342"/>
                    </a:lnTo>
                    <a:lnTo>
                      <a:pt x="468" y="336"/>
                    </a:lnTo>
                    <a:lnTo>
                      <a:pt x="475" y="315"/>
                    </a:lnTo>
                    <a:lnTo>
                      <a:pt x="476" y="282"/>
                    </a:lnTo>
                    <a:lnTo>
                      <a:pt x="473" y="266"/>
                    </a:lnTo>
                    <a:lnTo>
                      <a:pt x="465" y="247"/>
                    </a:lnTo>
                    <a:lnTo>
                      <a:pt x="449" y="230"/>
                    </a:lnTo>
                    <a:lnTo>
                      <a:pt x="431" y="224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81" name="Freeform 80"/>
              <p:cNvSpPr>
                <a:spLocks/>
              </p:cNvSpPr>
              <p:nvPr/>
            </p:nvSpPr>
            <p:spPr bwMode="auto">
              <a:xfrm>
                <a:off x="4327" y="4423"/>
                <a:ext cx="476" cy="357"/>
              </a:xfrm>
              <a:custGeom>
                <a:avLst/>
                <a:gdLst>
                  <a:gd name="T0" fmla="+- 0 4713 4327"/>
                  <a:gd name="T1" fmla="*/ T0 w 476"/>
                  <a:gd name="T2" fmla="+- 0 4669 4423"/>
                  <a:gd name="T3" fmla="*/ 4669 h 357"/>
                  <a:gd name="T4" fmla="+- 0 4713 4327"/>
                  <a:gd name="T5" fmla="*/ T4 w 476"/>
                  <a:gd name="T6" fmla="+- 0 4676 4423"/>
                  <a:gd name="T7" fmla="*/ 4676 h 357"/>
                  <a:gd name="T8" fmla="+- 0 4713 4327"/>
                  <a:gd name="T9" fmla="*/ T8 w 476"/>
                  <a:gd name="T10" fmla="+- 0 4676 4423"/>
                  <a:gd name="T11" fmla="*/ 4676 h 357"/>
                  <a:gd name="T12" fmla="+- 0 4713 4327"/>
                  <a:gd name="T13" fmla="*/ T12 w 476"/>
                  <a:gd name="T14" fmla="+- 0 4669 4423"/>
                  <a:gd name="T15" fmla="*/ 4669 h 35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476" h="357">
                    <a:moveTo>
                      <a:pt x="386" y="246"/>
                    </a:moveTo>
                    <a:lnTo>
                      <a:pt x="386" y="253"/>
                    </a:lnTo>
                    <a:lnTo>
                      <a:pt x="386" y="246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82" name="Freeform 81"/>
              <p:cNvSpPr>
                <a:spLocks/>
              </p:cNvSpPr>
              <p:nvPr/>
            </p:nvSpPr>
            <p:spPr bwMode="auto">
              <a:xfrm>
                <a:off x="4327" y="4423"/>
                <a:ext cx="476" cy="357"/>
              </a:xfrm>
              <a:custGeom>
                <a:avLst/>
                <a:gdLst>
                  <a:gd name="T0" fmla="+- 0 4366 4327"/>
                  <a:gd name="T1" fmla="*/ T0 w 476"/>
                  <a:gd name="T2" fmla="+- 0 4646 4423"/>
                  <a:gd name="T3" fmla="*/ 4646 h 357"/>
                  <a:gd name="T4" fmla="+- 0 4327 4327"/>
                  <a:gd name="T5" fmla="*/ T4 w 476"/>
                  <a:gd name="T6" fmla="+- 0 4700 4423"/>
                  <a:gd name="T7" fmla="*/ 4700 h 357"/>
                  <a:gd name="T8" fmla="+- 0 4327 4327"/>
                  <a:gd name="T9" fmla="*/ T8 w 476"/>
                  <a:gd name="T10" fmla="+- 0 4735 4423"/>
                  <a:gd name="T11" fmla="*/ 4735 h 357"/>
                  <a:gd name="T12" fmla="+- 0 4332 4327"/>
                  <a:gd name="T13" fmla="*/ T12 w 476"/>
                  <a:gd name="T14" fmla="+- 0 4757 4423"/>
                  <a:gd name="T15" fmla="*/ 4757 h 357"/>
                  <a:gd name="T16" fmla="+- 0 4353 4327"/>
                  <a:gd name="T17" fmla="*/ T16 w 476"/>
                  <a:gd name="T18" fmla="+- 0 4765 4423"/>
                  <a:gd name="T19" fmla="*/ 4765 h 357"/>
                  <a:gd name="T20" fmla="+- 0 4416 4327"/>
                  <a:gd name="T21" fmla="*/ T20 w 476"/>
                  <a:gd name="T22" fmla="+- 0 4765 4423"/>
                  <a:gd name="T23" fmla="*/ 4765 h 357"/>
                  <a:gd name="T24" fmla="+- 0 4416 4327"/>
                  <a:gd name="T25" fmla="*/ T24 w 476"/>
                  <a:gd name="T26" fmla="+- 0 4676 4423"/>
                  <a:gd name="T27" fmla="*/ 4676 h 357"/>
                  <a:gd name="T28" fmla="+- 0 4401 4327"/>
                  <a:gd name="T29" fmla="*/ T28 w 476"/>
                  <a:gd name="T30" fmla="+- 0 4661 4423"/>
                  <a:gd name="T31" fmla="*/ 4661 h 357"/>
                  <a:gd name="T32" fmla="+- 0 4383 4327"/>
                  <a:gd name="T33" fmla="*/ T32 w 476"/>
                  <a:gd name="T34" fmla="+- 0 4648 4423"/>
                  <a:gd name="T35" fmla="*/ 4648 h 357"/>
                  <a:gd name="T36" fmla="+- 0 4366 4327"/>
                  <a:gd name="T37" fmla="*/ T36 w 476"/>
                  <a:gd name="T38" fmla="+- 0 4646 4423"/>
                  <a:gd name="T39" fmla="*/ 4646 h 35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</a:cxnLst>
                <a:rect l="0" t="0" r="r" b="b"/>
                <a:pathLst>
                  <a:path w="476" h="357">
                    <a:moveTo>
                      <a:pt x="39" y="223"/>
                    </a:moveTo>
                    <a:lnTo>
                      <a:pt x="0" y="277"/>
                    </a:lnTo>
                    <a:lnTo>
                      <a:pt x="0" y="312"/>
                    </a:lnTo>
                    <a:lnTo>
                      <a:pt x="5" y="334"/>
                    </a:lnTo>
                    <a:lnTo>
                      <a:pt x="26" y="342"/>
                    </a:lnTo>
                    <a:lnTo>
                      <a:pt x="89" y="342"/>
                    </a:lnTo>
                    <a:lnTo>
                      <a:pt x="89" y="253"/>
                    </a:lnTo>
                    <a:lnTo>
                      <a:pt x="74" y="238"/>
                    </a:lnTo>
                    <a:lnTo>
                      <a:pt x="56" y="225"/>
                    </a:lnTo>
                    <a:lnTo>
                      <a:pt x="39" y="223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83" name="Freeform 82"/>
              <p:cNvSpPr>
                <a:spLocks/>
              </p:cNvSpPr>
              <p:nvPr/>
            </p:nvSpPr>
            <p:spPr bwMode="auto">
              <a:xfrm>
                <a:off x="4327" y="4423"/>
                <a:ext cx="476" cy="357"/>
              </a:xfrm>
              <a:custGeom>
                <a:avLst/>
                <a:gdLst>
                  <a:gd name="T0" fmla="+- 0 4416 4327"/>
                  <a:gd name="T1" fmla="*/ T0 w 476"/>
                  <a:gd name="T2" fmla="+- 0 4669 4423"/>
                  <a:gd name="T3" fmla="*/ 4669 h 357"/>
                  <a:gd name="T4" fmla="+- 0 4416 4327"/>
                  <a:gd name="T5" fmla="*/ T4 w 476"/>
                  <a:gd name="T6" fmla="+- 0 4676 4423"/>
                  <a:gd name="T7" fmla="*/ 4676 h 357"/>
                  <a:gd name="T8" fmla="+- 0 4416 4327"/>
                  <a:gd name="T9" fmla="*/ T8 w 476"/>
                  <a:gd name="T10" fmla="+- 0 4676 4423"/>
                  <a:gd name="T11" fmla="*/ 4676 h 357"/>
                  <a:gd name="T12" fmla="+- 0 4416 4327"/>
                  <a:gd name="T13" fmla="*/ T12 w 476"/>
                  <a:gd name="T14" fmla="+- 0 4669 4423"/>
                  <a:gd name="T15" fmla="*/ 4669 h 35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476" h="357">
                    <a:moveTo>
                      <a:pt x="89" y="246"/>
                    </a:moveTo>
                    <a:lnTo>
                      <a:pt x="89" y="253"/>
                    </a:lnTo>
                    <a:lnTo>
                      <a:pt x="89" y="246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84" name="Freeform 83"/>
              <p:cNvSpPr>
                <a:spLocks/>
              </p:cNvSpPr>
              <p:nvPr/>
            </p:nvSpPr>
            <p:spPr bwMode="auto">
              <a:xfrm>
                <a:off x="4327" y="4423"/>
                <a:ext cx="476" cy="357"/>
              </a:xfrm>
              <a:custGeom>
                <a:avLst/>
                <a:gdLst>
                  <a:gd name="T0" fmla="+- 0 4718 4327"/>
                  <a:gd name="T1" fmla="*/ T0 w 476"/>
                  <a:gd name="T2" fmla="+- 0 4497 4423"/>
                  <a:gd name="T3" fmla="*/ 4497 h 357"/>
                  <a:gd name="T4" fmla="+- 0 4697 4327"/>
                  <a:gd name="T5" fmla="*/ T4 w 476"/>
                  <a:gd name="T6" fmla="+- 0 4501 4423"/>
                  <a:gd name="T7" fmla="*/ 4501 h 357"/>
                  <a:gd name="T8" fmla="+- 0 4680 4327"/>
                  <a:gd name="T9" fmla="*/ T8 w 476"/>
                  <a:gd name="T10" fmla="+- 0 4513 4423"/>
                  <a:gd name="T11" fmla="*/ 4513 h 357"/>
                  <a:gd name="T12" fmla="+- 0 4670 4327"/>
                  <a:gd name="T13" fmla="*/ T12 w 476"/>
                  <a:gd name="T14" fmla="+- 0 4533 4423"/>
                  <a:gd name="T15" fmla="*/ 4533 h 357"/>
                  <a:gd name="T16" fmla="+- 0 4669 4327"/>
                  <a:gd name="T17" fmla="*/ T16 w 476"/>
                  <a:gd name="T18" fmla="+- 0 4568 4423"/>
                  <a:gd name="T19" fmla="*/ 4568 h 357"/>
                  <a:gd name="T20" fmla="+- 0 4677 4327"/>
                  <a:gd name="T21" fmla="*/ T20 w 476"/>
                  <a:gd name="T22" fmla="+- 0 4593 4423"/>
                  <a:gd name="T23" fmla="*/ 4593 h 357"/>
                  <a:gd name="T24" fmla="+- 0 4694 4327"/>
                  <a:gd name="T25" fmla="*/ T24 w 476"/>
                  <a:gd name="T26" fmla="+- 0 4609 4423"/>
                  <a:gd name="T27" fmla="*/ 4609 h 357"/>
                  <a:gd name="T28" fmla="+- 0 4710 4327"/>
                  <a:gd name="T29" fmla="*/ T28 w 476"/>
                  <a:gd name="T30" fmla="+- 0 4616 4423"/>
                  <a:gd name="T31" fmla="*/ 4616 h 357"/>
                  <a:gd name="T32" fmla="+- 0 4713 4327"/>
                  <a:gd name="T33" fmla="*/ T32 w 476"/>
                  <a:gd name="T34" fmla="+- 0 4616 4423"/>
                  <a:gd name="T35" fmla="*/ 4616 h 357"/>
                  <a:gd name="T36" fmla="+- 0 4729 4327"/>
                  <a:gd name="T37" fmla="*/ T36 w 476"/>
                  <a:gd name="T38" fmla="+- 0 4612 4423"/>
                  <a:gd name="T39" fmla="*/ 4612 h 357"/>
                  <a:gd name="T40" fmla="+- 0 4746 4327"/>
                  <a:gd name="T41" fmla="*/ T40 w 476"/>
                  <a:gd name="T42" fmla="+- 0 4598 4423"/>
                  <a:gd name="T43" fmla="*/ 4598 h 357"/>
                  <a:gd name="T44" fmla="+- 0 4757 4327"/>
                  <a:gd name="T45" fmla="*/ T44 w 476"/>
                  <a:gd name="T46" fmla="+- 0 4576 4423"/>
                  <a:gd name="T47" fmla="*/ 4576 h 357"/>
                  <a:gd name="T48" fmla="+- 0 4758 4327"/>
                  <a:gd name="T49" fmla="*/ T48 w 476"/>
                  <a:gd name="T50" fmla="+- 0 4545 4423"/>
                  <a:gd name="T51" fmla="*/ 4545 h 357"/>
                  <a:gd name="T52" fmla="+- 0 4752 4327"/>
                  <a:gd name="T53" fmla="*/ T52 w 476"/>
                  <a:gd name="T54" fmla="+- 0 4520 4423"/>
                  <a:gd name="T55" fmla="*/ 4520 h 357"/>
                  <a:gd name="T56" fmla="+- 0 4737 4327"/>
                  <a:gd name="T57" fmla="*/ T56 w 476"/>
                  <a:gd name="T58" fmla="+- 0 4504 4423"/>
                  <a:gd name="T59" fmla="*/ 4504 h 357"/>
                  <a:gd name="T60" fmla="+- 0 4718 4327"/>
                  <a:gd name="T61" fmla="*/ T60 w 476"/>
                  <a:gd name="T62" fmla="+- 0 4497 4423"/>
                  <a:gd name="T63" fmla="*/ 4497 h 35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</a:cxnLst>
                <a:rect l="0" t="0" r="r" b="b"/>
                <a:pathLst>
                  <a:path w="476" h="357">
                    <a:moveTo>
                      <a:pt x="391" y="74"/>
                    </a:moveTo>
                    <a:lnTo>
                      <a:pt x="370" y="78"/>
                    </a:lnTo>
                    <a:lnTo>
                      <a:pt x="353" y="90"/>
                    </a:lnTo>
                    <a:lnTo>
                      <a:pt x="343" y="110"/>
                    </a:lnTo>
                    <a:lnTo>
                      <a:pt x="342" y="145"/>
                    </a:lnTo>
                    <a:lnTo>
                      <a:pt x="350" y="170"/>
                    </a:lnTo>
                    <a:lnTo>
                      <a:pt x="367" y="186"/>
                    </a:lnTo>
                    <a:lnTo>
                      <a:pt x="383" y="193"/>
                    </a:lnTo>
                    <a:lnTo>
                      <a:pt x="386" y="193"/>
                    </a:lnTo>
                    <a:lnTo>
                      <a:pt x="402" y="189"/>
                    </a:lnTo>
                    <a:lnTo>
                      <a:pt x="419" y="175"/>
                    </a:lnTo>
                    <a:lnTo>
                      <a:pt x="430" y="153"/>
                    </a:lnTo>
                    <a:lnTo>
                      <a:pt x="431" y="122"/>
                    </a:lnTo>
                    <a:lnTo>
                      <a:pt x="425" y="97"/>
                    </a:lnTo>
                    <a:lnTo>
                      <a:pt x="410" y="81"/>
                    </a:lnTo>
                    <a:lnTo>
                      <a:pt x="391" y="74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85" name="Freeform 84"/>
              <p:cNvSpPr>
                <a:spLocks/>
              </p:cNvSpPr>
              <p:nvPr/>
            </p:nvSpPr>
            <p:spPr bwMode="auto">
              <a:xfrm>
                <a:off x="4327" y="4423"/>
                <a:ext cx="476" cy="357"/>
              </a:xfrm>
              <a:custGeom>
                <a:avLst/>
                <a:gdLst>
                  <a:gd name="T0" fmla="+- 0 4513 4327"/>
                  <a:gd name="T1" fmla="*/ T0 w 476"/>
                  <a:gd name="T2" fmla="+- 0 4616 4423"/>
                  <a:gd name="T3" fmla="*/ 4616 h 357"/>
                  <a:gd name="T4" fmla="+- 0 4500 4327"/>
                  <a:gd name="T5" fmla="*/ T4 w 476"/>
                  <a:gd name="T6" fmla="+- 0 4616 4423"/>
                  <a:gd name="T7" fmla="*/ 4616 h 357"/>
                  <a:gd name="T8" fmla="+- 0 4495 4327"/>
                  <a:gd name="T9" fmla="*/ T8 w 476"/>
                  <a:gd name="T10" fmla="+- 0 4618 4423"/>
                  <a:gd name="T11" fmla="*/ 4618 h 357"/>
                  <a:gd name="T12" fmla="+- 0 4449 4327"/>
                  <a:gd name="T13" fmla="*/ T12 w 476"/>
                  <a:gd name="T14" fmla="+- 0 4661 4423"/>
                  <a:gd name="T15" fmla="*/ 4661 h 357"/>
                  <a:gd name="T16" fmla="+- 0 4448 4327"/>
                  <a:gd name="T17" fmla="*/ T16 w 476"/>
                  <a:gd name="T18" fmla="+- 0 4666 4423"/>
                  <a:gd name="T19" fmla="*/ 4666 h 357"/>
                  <a:gd name="T20" fmla="+- 0 4446 4327"/>
                  <a:gd name="T21" fmla="*/ T20 w 476"/>
                  <a:gd name="T22" fmla="+- 0 4750 4423"/>
                  <a:gd name="T23" fmla="*/ 4750 h 357"/>
                  <a:gd name="T24" fmla="+- 0 4452 4327"/>
                  <a:gd name="T25" fmla="*/ T24 w 476"/>
                  <a:gd name="T26" fmla="+- 0 4772 4423"/>
                  <a:gd name="T27" fmla="*/ 4772 h 357"/>
                  <a:gd name="T28" fmla="+- 0 4472 4327"/>
                  <a:gd name="T29" fmla="*/ T28 w 476"/>
                  <a:gd name="T30" fmla="+- 0 4780 4423"/>
                  <a:gd name="T31" fmla="*/ 4780 h 357"/>
                  <a:gd name="T32" fmla="+- 0 4654 4327"/>
                  <a:gd name="T33" fmla="*/ T32 w 476"/>
                  <a:gd name="T34" fmla="+- 0 4780 4423"/>
                  <a:gd name="T35" fmla="*/ 4780 h 357"/>
                  <a:gd name="T36" fmla="+- 0 4676 4327"/>
                  <a:gd name="T37" fmla="*/ T36 w 476"/>
                  <a:gd name="T38" fmla="+- 0 4774 4423"/>
                  <a:gd name="T39" fmla="*/ 4774 h 357"/>
                  <a:gd name="T40" fmla="+- 0 4683 4327"/>
                  <a:gd name="T41" fmla="*/ T40 w 476"/>
                  <a:gd name="T42" fmla="+- 0 4753 4423"/>
                  <a:gd name="T43" fmla="*/ 4753 h 357"/>
                  <a:gd name="T44" fmla="+- 0 4683 4327"/>
                  <a:gd name="T45" fmla="*/ T44 w 476"/>
                  <a:gd name="T46" fmla="+- 0 4678 4423"/>
                  <a:gd name="T47" fmla="*/ 4678 h 357"/>
                  <a:gd name="T48" fmla="+- 0 4683 4327"/>
                  <a:gd name="T49" fmla="*/ T48 w 476"/>
                  <a:gd name="T50" fmla="+- 0 4675 4423"/>
                  <a:gd name="T51" fmla="*/ 4675 h 357"/>
                  <a:gd name="T52" fmla="+- 0 4683 4327"/>
                  <a:gd name="T53" fmla="*/ T52 w 476"/>
                  <a:gd name="T54" fmla="+- 0 4675 4423"/>
                  <a:gd name="T55" fmla="*/ 4675 h 357"/>
                  <a:gd name="T56" fmla="+- 0 4683 4327"/>
                  <a:gd name="T57" fmla="*/ T56 w 476"/>
                  <a:gd name="T58" fmla="+- 0 4672 4423"/>
                  <a:gd name="T59" fmla="*/ 4672 h 357"/>
                  <a:gd name="T60" fmla="+- 0 4682 4327"/>
                  <a:gd name="T61" fmla="*/ T60 w 476"/>
                  <a:gd name="T62" fmla="+- 0 4669 4423"/>
                  <a:gd name="T63" fmla="*/ 4669 h 357"/>
                  <a:gd name="T64" fmla="+- 0 4680 4327"/>
                  <a:gd name="T65" fmla="*/ T64 w 476"/>
                  <a:gd name="T66" fmla="+- 0 4661 4423"/>
                  <a:gd name="T67" fmla="*/ 4661 h 357"/>
                  <a:gd name="T68" fmla="+- 0 4556 4327"/>
                  <a:gd name="T69" fmla="*/ T68 w 476"/>
                  <a:gd name="T70" fmla="+- 0 4661 4423"/>
                  <a:gd name="T71" fmla="*/ 4661 h 357"/>
                  <a:gd name="T72" fmla="+- 0 4544 4327"/>
                  <a:gd name="T73" fmla="*/ T72 w 476"/>
                  <a:gd name="T74" fmla="+- 0 4644 4423"/>
                  <a:gd name="T75" fmla="*/ 4644 h 357"/>
                  <a:gd name="T76" fmla="+- 0 4520 4327"/>
                  <a:gd name="T77" fmla="*/ T76 w 476"/>
                  <a:gd name="T78" fmla="+- 0 4623 4423"/>
                  <a:gd name="T79" fmla="*/ 4623 h 357"/>
                  <a:gd name="T80" fmla="+- 0 4513 4327"/>
                  <a:gd name="T81" fmla="*/ T80 w 476"/>
                  <a:gd name="T82" fmla="+- 0 4616 4423"/>
                  <a:gd name="T83" fmla="*/ 4616 h 35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</a:cxnLst>
                <a:rect l="0" t="0" r="r" b="b"/>
                <a:pathLst>
                  <a:path w="476" h="357">
                    <a:moveTo>
                      <a:pt x="186" y="193"/>
                    </a:moveTo>
                    <a:lnTo>
                      <a:pt x="173" y="193"/>
                    </a:lnTo>
                    <a:lnTo>
                      <a:pt x="168" y="195"/>
                    </a:lnTo>
                    <a:lnTo>
                      <a:pt x="122" y="238"/>
                    </a:lnTo>
                    <a:lnTo>
                      <a:pt x="121" y="243"/>
                    </a:lnTo>
                    <a:lnTo>
                      <a:pt x="119" y="327"/>
                    </a:lnTo>
                    <a:lnTo>
                      <a:pt x="125" y="349"/>
                    </a:lnTo>
                    <a:lnTo>
                      <a:pt x="145" y="357"/>
                    </a:lnTo>
                    <a:lnTo>
                      <a:pt x="327" y="357"/>
                    </a:lnTo>
                    <a:lnTo>
                      <a:pt x="349" y="351"/>
                    </a:lnTo>
                    <a:lnTo>
                      <a:pt x="356" y="330"/>
                    </a:lnTo>
                    <a:lnTo>
                      <a:pt x="356" y="255"/>
                    </a:lnTo>
                    <a:lnTo>
                      <a:pt x="356" y="252"/>
                    </a:lnTo>
                    <a:lnTo>
                      <a:pt x="356" y="249"/>
                    </a:lnTo>
                    <a:lnTo>
                      <a:pt x="355" y="246"/>
                    </a:lnTo>
                    <a:lnTo>
                      <a:pt x="353" y="238"/>
                    </a:lnTo>
                    <a:lnTo>
                      <a:pt x="229" y="238"/>
                    </a:lnTo>
                    <a:lnTo>
                      <a:pt x="217" y="221"/>
                    </a:lnTo>
                    <a:lnTo>
                      <a:pt x="193" y="200"/>
                    </a:lnTo>
                    <a:lnTo>
                      <a:pt x="186" y="193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86" name="Freeform 85"/>
              <p:cNvSpPr>
                <a:spLocks/>
              </p:cNvSpPr>
              <p:nvPr/>
            </p:nvSpPr>
            <p:spPr bwMode="auto">
              <a:xfrm>
                <a:off x="4327" y="4423"/>
                <a:ext cx="476" cy="357"/>
              </a:xfrm>
              <a:custGeom>
                <a:avLst/>
                <a:gdLst>
                  <a:gd name="T0" fmla="+- 0 4629 4327"/>
                  <a:gd name="T1" fmla="*/ T0 w 476"/>
                  <a:gd name="T2" fmla="+- 0 4616 4423"/>
                  <a:gd name="T3" fmla="*/ 4616 h 357"/>
                  <a:gd name="T4" fmla="+- 0 4616 4327"/>
                  <a:gd name="T5" fmla="*/ T4 w 476"/>
                  <a:gd name="T6" fmla="+- 0 4616 4423"/>
                  <a:gd name="T7" fmla="*/ 4616 h 357"/>
                  <a:gd name="T8" fmla="+- 0 4609 4327"/>
                  <a:gd name="T9" fmla="*/ T8 w 476"/>
                  <a:gd name="T10" fmla="+- 0 4623 4423"/>
                  <a:gd name="T11" fmla="*/ 4623 h 357"/>
                  <a:gd name="T12" fmla="+- 0 4585 4327"/>
                  <a:gd name="T13" fmla="*/ T12 w 476"/>
                  <a:gd name="T14" fmla="+- 0 4644 4423"/>
                  <a:gd name="T15" fmla="*/ 4644 h 357"/>
                  <a:gd name="T16" fmla="+- 0 4573 4327"/>
                  <a:gd name="T17" fmla="*/ T16 w 476"/>
                  <a:gd name="T18" fmla="+- 0 4661 4423"/>
                  <a:gd name="T19" fmla="*/ 4661 h 357"/>
                  <a:gd name="T20" fmla="+- 0 4680 4327"/>
                  <a:gd name="T21" fmla="*/ T20 w 476"/>
                  <a:gd name="T22" fmla="+- 0 4661 4423"/>
                  <a:gd name="T23" fmla="*/ 4661 h 357"/>
                  <a:gd name="T24" fmla="+- 0 4677 4327"/>
                  <a:gd name="T25" fmla="*/ T24 w 476"/>
                  <a:gd name="T26" fmla="+- 0 4655 4423"/>
                  <a:gd name="T27" fmla="*/ 4655 h 357"/>
                  <a:gd name="T28" fmla="+- 0 4673 4327"/>
                  <a:gd name="T29" fmla="*/ T28 w 476"/>
                  <a:gd name="T30" fmla="+- 0 4650 4423"/>
                  <a:gd name="T31" fmla="*/ 4650 h 357"/>
                  <a:gd name="T32" fmla="+- 0 4661 4327"/>
                  <a:gd name="T33" fmla="*/ T32 w 476"/>
                  <a:gd name="T34" fmla="+- 0 4637 4423"/>
                  <a:gd name="T35" fmla="*/ 4637 h 357"/>
                  <a:gd name="T36" fmla="+- 0 4643 4327"/>
                  <a:gd name="T37" fmla="*/ T36 w 476"/>
                  <a:gd name="T38" fmla="+- 0 4624 4423"/>
                  <a:gd name="T39" fmla="*/ 4624 h 357"/>
                  <a:gd name="T40" fmla="+- 0 4633 4327"/>
                  <a:gd name="T41" fmla="*/ T40 w 476"/>
                  <a:gd name="T42" fmla="+- 0 4618 4423"/>
                  <a:gd name="T43" fmla="*/ 4618 h 357"/>
                  <a:gd name="T44" fmla="+- 0 4629 4327"/>
                  <a:gd name="T45" fmla="*/ T44 w 476"/>
                  <a:gd name="T46" fmla="+- 0 4616 4423"/>
                  <a:gd name="T47" fmla="*/ 4616 h 35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</a:cxnLst>
                <a:rect l="0" t="0" r="r" b="b"/>
                <a:pathLst>
                  <a:path w="476" h="357">
                    <a:moveTo>
                      <a:pt x="302" y="193"/>
                    </a:moveTo>
                    <a:lnTo>
                      <a:pt x="289" y="193"/>
                    </a:lnTo>
                    <a:lnTo>
                      <a:pt x="282" y="200"/>
                    </a:lnTo>
                    <a:lnTo>
                      <a:pt x="258" y="221"/>
                    </a:lnTo>
                    <a:lnTo>
                      <a:pt x="246" y="238"/>
                    </a:lnTo>
                    <a:lnTo>
                      <a:pt x="353" y="238"/>
                    </a:lnTo>
                    <a:lnTo>
                      <a:pt x="350" y="232"/>
                    </a:lnTo>
                    <a:lnTo>
                      <a:pt x="346" y="227"/>
                    </a:lnTo>
                    <a:lnTo>
                      <a:pt x="334" y="214"/>
                    </a:lnTo>
                    <a:lnTo>
                      <a:pt x="316" y="201"/>
                    </a:lnTo>
                    <a:lnTo>
                      <a:pt x="306" y="195"/>
                    </a:lnTo>
                    <a:lnTo>
                      <a:pt x="302" y="193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87" name="Freeform 86"/>
              <p:cNvSpPr>
                <a:spLocks/>
              </p:cNvSpPr>
              <p:nvPr/>
            </p:nvSpPr>
            <p:spPr bwMode="auto">
              <a:xfrm>
                <a:off x="4327" y="4423"/>
                <a:ext cx="476" cy="357"/>
              </a:xfrm>
              <a:custGeom>
                <a:avLst/>
                <a:gdLst>
                  <a:gd name="T0" fmla="+- 0 4421 4327"/>
                  <a:gd name="T1" fmla="*/ T0 w 476"/>
                  <a:gd name="T2" fmla="+- 0 4497 4423"/>
                  <a:gd name="T3" fmla="*/ 4497 h 357"/>
                  <a:gd name="T4" fmla="+- 0 4400 4327"/>
                  <a:gd name="T5" fmla="*/ T4 w 476"/>
                  <a:gd name="T6" fmla="+- 0 4501 4423"/>
                  <a:gd name="T7" fmla="*/ 4501 h 357"/>
                  <a:gd name="T8" fmla="+- 0 4382 4327"/>
                  <a:gd name="T9" fmla="*/ T8 w 476"/>
                  <a:gd name="T10" fmla="+- 0 4513 4423"/>
                  <a:gd name="T11" fmla="*/ 4513 h 357"/>
                  <a:gd name="T12" fmla="+- 0 4373 4327"/>
                  <a:gd name="T13" fmla="*/ T12 w 476"/>
                  <a:gd name="T14" fmla="+- 0 4533 4423"/>
                  <a:gd name="T15" fmla="*/ 4533 h 357"/>
                  <a:gd name="T16" fmla="+- 0 4371 4327"/>
                  <a:gd name="T17" fmla="*/ T16 w 476"/>
                  <a:gd name="T18" fmla="+- 0 4568 4423"/>
                  <a:gd name="T19" fmla="*/ 4568 h 357"/>
                  <a:gd name="T20" fmla="+- 0 4379 4327"/>
                  <a:gd name="T21" fmla="*/ T20 w 476"/>
                  <a:gd name="T22" fmla="+- 0 4593 4423"/>
                  <a:gd name="T23" fmla="*/ 4593 h 357"/>
                  <a:gd name="T24" fmla="+- 0 4396 4327"/>
                  <a:gd name="T25" fmla="*/ T24 w 476"/>
                  <a:gd name="T26" fmla="+- 0 4609 4423"/>
                  <a:gd name="T27" fmla="*/ 4609 h 357"/>
                  <a:gd name="T28" fmla="+- 0 4413 4327"/>
                  <a:gd name="T29" fmla="*/ T28 w 476"/>
                  <a:gd name="T30" fmla="+- 0 4616 4423"/>
                  <a:gd name="T31" fmla="*/ 4616 h 357"/>
                  <a:gd name="T32" fmla="+- 0 4416 4327"/>
                  <a:gd name="T33" fmla="*/ T32 w 476"/>
                  <a:gd name="T34" fmla="+- 0 4616 4423"/>
                  <a:gd name="T35" fmla="*/ 4616 h 357"/>
                  <a:gd name="T36" fmla="+- 0 4431 4327"/>
                  <a:gd name="T37" fmla="*/ T36 w 476"/>
                  <a:gd name="T38" fmla="+- 0 4612 4423"/>
                  <a:gd name="T39" fmla="*/ 4612 h 357"/>
                  <a:gd name="T40" fmla="+- 0 4449 4327"/>
                  <a:gd name="T41" fmla="*/ T40 w 476"/>
                  <a:gd name="T42" fmla="+- 0 4598 4423"/>
                  <a:gd name="T43" fmla="*/ 4598 h 357"/>
                  <a:gd name="T44" fmla="+- 0 4460 4327"/>
                  <a:gd name="T45" fmla="*/ T44 w 476"/>
                  <a:gd name="T46" fmla="+- 0 4576 4423"/>
                  <a:gd name="T47" fmla="*/ 4576 h 357"/>
                  <a:gd name="T48" fmla="+- 0 4461 4327"/>
                  <a:gd name="T49" fmla="*/ T48 w 476"/>
                  <a:gd name="T50" fmla="+- 0 4545 4423"/>
                  <a:gd name="T51" fmla="*/ 4545 h 357"/>
                  <a:gd name="T52" fmla="+- 0 4455 4327"/>
                  <a:gd name="T53" fmla="*/ T52 w 476"/>
                  <a:gd name="T54" fmla="+- 0 4520 4423"/>
                  <a:gd name="T55" fmla="*/ 4520 h 357"/>
                  <a:gd name="T56" fmla="+- 0 4440 4327"/>
                  <a:gd name="T57" fmla="*/ T56 w 476"/>
                  <a:gd name="T58" fmla="+- 0 4504 4423"/>
                  <a:gd name="T59" fmla="*/ 4504 h 357"/>
                  <a:gd name="T60" fmla="+- 0 4421 4327"/>
                  <a:gd name="T61" fmla="*/ T60 w 476"/>
                  <a:gd name="T62" fmla="+- 0 4497 4423"/>
                  <a:gd name="T63" fmla="*/ 4497 h 35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</a:cxnLst>
                <a:rect l="0" t="0" r="r" b="b"/>
                <a:pathLst>
                  <a:path w="476" h="357">
                    <a:moveTo>
                      <a:pt x="94" y="74"/>
                    </a:moveTo>
                    <a:lnTo>
                      <a:pt x="73" y="78"/>
                    </a:lnTo>
                    <a:lnTo>
                      <a:pt x="55" y="90"/>
                    </a:lnTo>
                    <a:lnTo>
                      <a:pt x="46" y="110"/>
                    </a:lnTo>
                    <a:lnTo>
                      <a:pt x="44" y="145"/>
                    </a:lnTo>
                    <a:lnTo>
                      <a:pt x="52" y="170"/>
                    </a:lnTo>
                    <a:lnTo>
                      <a:pt x="69" y="186"/>
                    </a:lnTo>
                    <a:lnTo>
                      <a:pt x="86" y="193"/>
                    </a:lnTo>
                    <a:lnTo>
                      <a:pt x="89" y="193"/>
                    </a:lnTo>
                    <a:lnTo>
                      <a:pt x="104" y="189"/>
                    </a:lnTo>
                    <a:lnTo>
                      <a:pt x="122" y="175"/>
                    </a:lnTo>
                    <a:lnTo>
                      <a:pt x="133" y="153"/>
                    </a:lnTo>
                    <a:lnTo>
                      <a:pt x="134" y="122"/>
                    </a:lnTo>
                    <a:lnTo>
                      <a:pt x="128" y="97"/>
                    </a:lnTo>
                    <a:lnTo>
                      <a:pt x="113" y="81"/>
                    </a:lnTo>
                    <a:lnTo>
                      <a:pt x="94" y="74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88" name="Freeform 87"/>
              <p:cNvSpPr>
                <a:spLocks/>
              </p:cNvSpPr>
              <p:nvPr/>
            </p:nvSpPr>
            <p:spPr bwMode="auto">
              <a:xfrm>
                <a:off x="4327" y="4423"/>
                <a:ext cx="476" cy="357"/>
              </a:xfrm>
              <a:custGeom>
                <a:avLst/>
                <a:gdLst>
                  <a:gd name="T0" fmla="+- 0 4572 4327"/>
                  <a:gd name="T1" fmla="*/ T0 w 476"/>
                  <a:gd name="T2" fmla="+- 0 4423 4423"/>
                  <a:gd name="T3" fmla="*/ 4423 h 357"/>
                  <a:gd name="T4" fmla="+- 0 4510 4327"/>
                  <a:gd name="T5" fmla="*/ T4 w 476"/>
                  <a:gd name="T6" fmla="+- 0 4447 4423"/>
                  <a:gd name="T7" fmla="*/ 4447 h 357"/>
                  <a:gd name="T8" fmla="+- 0 4490 4327"/>
                  <a:gd name="T9" fmla="*/ T8 w 476"/>
                  <a:gd name="T10" fmla="+- 0 4513 4423"/>
                  <a:gd name="T11" fmla="*/ 4513 h 357"/>
                  <a:gd name="T12" fmla="+- 0 4493 4327"/>
                  <a:gd name="T13" fmla="*/ T12 w 476"/>
                  <a:gd name="T14" fmla="+- 0 4536 4423"/>
                  <a:gd name="T15" fmla="*/ 4536 h 357"/>
                  <a:gd name="T16" fmla="+- 0 4530 4327"/>
                  <a:gd name="T17" fmla="*/ T16 w 476"/>
                  <a:gd name="T18" fmla="+- 0 4591 4423"/>
                  <a:gd name="T19" fmla="*/ 4591 h 357"/>
                  <a:gd name="T20" fmla="+- 0 4565 4327"/>
                  <a:gd name="T21" fmla="*/ T20 w 476"/>
                  <a:gd name="T22" fmla="+- 0 4601 4423"/>
                  <a:gd name="T23" fmla="*/ 4601 h 357"/>
                  <a:gd name="T24" fmla="+- 0 4585 4327"/>
                  <a:gd name="T25" fmla="*/ T24 w 476"/>
                  <a:gd name="T26" fmla="+- 0 4598 4423"/>
                  <a:gd name="T27" fmla="*/ 4598 h 357"/>
                  <a:gd name="T28" fmla="+- 0 4630 4327"/>
                  <a:gd name="T29" fmla="*/ T28 w 476"/>
                  <a:gd name="T30" fmla="+- 0 4553 4423"/>
                  <a:gd name="T31" fmla="*/ 4553 h 357"/>
                  <a:gd name="T32" fmla="+- 0 4639 4327"/>
                  <a:gd name="T33" fmla="*/ T32 w 476"/>
                  <a:gd name="T34" fmla="+- 0 4499 4423"/>
                  <a:gd name="T35" fmla="*/ 4499 h 357"/>
                  <a:gd name="T36" fmla="+- 0 4635 4327"/>
                  <a:gd name="T37" fmla="*/ T36 w 476"/>
                  <a:gd name="T38" fmla="+- 0 4476 4423"/>
                  <a:gd name="T39" fmla="*/ 4476 h 357"/>
                  <a:gd name="T40" fmla="+- 0 4626 4327"/>
                  <a:gd name="T41" fmla="*/ T40 w 476"/>
                  <a:gd name="T42" fmla="+- 0 4455 4423"/>
                  <a:gd name="T43" fmla="*/ 4455 h 357"/>
                  <a:gd name="T44" fmla="+- 0 4612 4327"/>
                  <a:gd name="T45" fmla="*/ T44 w 476"/>
                  <a:gd name="T46" fmla="+- 0 4439 4423"/>
                  <a:gd name="T47" fmla="*/ 4439 h 357"/>
                  <a:gd name="T48" fmla="+- 0 4594 4327"/>
                  <a:gd name="T49" fmla="*/ T48 w 476"/>
                  <a:gd name="T50" fmla="+- 0 4428 4423"/>
                  <a:gd name="T51" fmla="*/ 4428 h 357"/>
                  <a:gd name="T52" fmla="+- 0 4572 4327"/>
                  <a:gd name="T53" fmla="*/ T52 w 476"/>
                  <a:gd name="T54" fmla="+- 0 4423 4423"/>
                  <a:gd name="T55" fmla="*/ 4423 h 35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</a:cxnLst>
                <a:rect l="0" t="0" r="r" b="b"/>
                <a:pathLst>
                  <a:path w="476" h="357">
                    <a:moveTo>
                      <a:pt x="245" y="0"/>
                    </a:moveTo>
                    <a:lnTo>
                      <a:pt x="183" y="24"/>
                    </a:lnTo>
                    <a:lnTo>
                      <a:pt x="163" y="90"/>
                    </a:lnTo>
                    <a:lnTo>
                      <a:pt x="166" y="113"/>
                    </a:lnTo>
                    <a:lnTo>
                      <a:pt x="203" y="168"/>
                    </a:lnTo>
                    <a:lnTo>
                      <a:pt x="238" y="178"/>
                    </a:lnTo>
                    <a:lnTo>
                      <a:pt x="258" y="175"/>
                    </a:lnTo>
                    <a:lnTo>
                      <a:pt x="303" y="130"/>
                    </a:lnTo>
                    <a:lnTo>
                      <a:pt x="312" y="76"/>
                    </a:lnTo>
                    <a:lnTo>
                      <a:pt x="308" y="53"/>
                    </a:lnTo>
                    <a:lnTo>
                      <a:pt x="299" y="32"/>
                    </a:lnTo>
                    <a:lnTo>
                      <a:pt x="285" y="16"/>
                    </a:lnTo>
                    <a:lnTo>
                      <a:pt x="267" y="5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</p:grpSp>
        <p:grpSp>
          <p:nvGrpSpPr>
            <p:cNvPr id="56" name="Group 55"/>
            <p:cNvGrpSpPr>
              <a:grpSpLocks/>
            </p:cNvGrpSpPr>
            <p:nvPr/>
          </p:nvGrpSpPr>
          <p:grpSpPr bwMode="auto">
            <a:xfrm>
              <a:off x="488" y="588"/>
              <a:ext cx="10215" cy="6418"/>
              <a:chOff x="488" y="588"/>
              <a:chExt cx="10215" cy="6418"/>
            </a:xfrm>
          </p:grpSpPr>
          <p:sp>
            <p:nvSpPr>
              <p:cNvPr id="57" name="Freeform 56"/>
              <p:cNvSpPr>
                <a:spLocks/>
              </p:cNvSpPr>
              <p:nvPr/>
            </p:nvSpPr>
            <p:spPr bwMode="auto">
              <a:xfrm>
                <a:off x="746" y="2983"/>
                <a:ext cx="419" cy="293"/>
              </a:xfrm>
              <a:custGeom>
                <a:avLst/>
                <a:gdLst>
                  <a:gd name="T0" fmla="+- 0 1064 746"/>
                  <a:gd name="T1" fmla="*/ T0 w 419"/>
                  <a:gd name="T2" fmla="+- 0 2983 2983"/>
                  <a:gd name="T3" fmla="*/ 2983 h 293"/>
                  <a:gd name="T4" fmla="+- 0 1005 746"/>
                  <a:gd name="T5" fmla="*/ T4 w 419"/>
                  <a:gd name="T6" fmla="+- 0 3004 2983"/>
                  <a:gd name="T7" fmla="*/ 3004 h 293"/>
                  <a:gd name="T8" fmla="+- 0 972 746"/>
                  <a:gd name="T9" fmla="*/ T8 w 419"/>
                  <a:gd name="T10" fmla="+- 0 3058 2983"/>
                  <a:gd name="T11" fmla="*/ 3058 h 293"/>
                  <a:gd name="T12" fmla="+- 0 970 746"/>
                  <a:gd name="T13" fmla="*/ T12 w 419"/>
                  <a:gd name="T14" fmla="+- 0 3080 2983"/>
                  <a:gd name="T15" fmla="*/ 3080 h 293"/>
                  <a:gd name="T16" fmla="+- 0 970 746"/>
                  <a:gd name="T17" fmla="*/ T16 w 419"/>
                  <a:gd name="T18" fmla="+- 0 3085 2983"/>
                  <a:gd name="T19" fmla="*/ 3085 h 293"/>
                  <a:gd name="T20" fmla="+- 0 969 746"/>
                  <a:gd name="T21" fmla="*/ T20 w 419"/>
                  <a:gd name="T22" fmla="+- 0 3087 2983"/>
                  <a:gd name="T23" fmla="*/ 3087 h 293"/>
                  <a:gd name="T24" fmla="+- 0 772 746"/>
                  <a:gd name="T25" fmla="*/ T24 w 419"/>
                  <a:gd name="T26" fmla="+- 0 3186 2983"/>
                  <a:gd name="T27" fmla="*/ 3186 h 293"/>
                  <a:gd name="T28" fmla="+- 0 757 746"/>
                  <a:gd name="T29" fmla="*/ T28 w 419"/>
                  <a:gd name="T30" fmla="+- 0 3198 2983"/>
                  <a:gd name="T31" fmla="*/ 3198 h 293"/>
                  <a:gd name="T32" fmla="+- 0 748 746"/>
                  <a:gd name="T33" fmla="*/ T32 w 419"/>
                  <a:gd name="T34" fmla="+- 0 3214 2983"/>
                  <a:gd name="T35" fmla="*/ 3214 h 293"/>
                  <a:gd name="T36" fmla="+- 0 746 746"/>
                  <a:gd name="T37" fmla="*/ T36 w 419"/>
                  <a:gd name="T38" fmla="+- 0 3232 2983"/>
                  <a:gd name="T39" fmla="*/ 3232 h 293"/>
                  <a:gd name="T40" fmla="+- 0 750 746"/>
                  <a:gd name="T41" fmla="*/ T40 w 419"/>
                  <a:gd name="T42" fmla="+- 0 3249 2983"/>
                  <a:gd name="T43" fmla="*/ 3249 h 293"/>
                  <a:gd name="T44" fmla="+- 0 762 746"/>
                  <a:gd name="T45" fmla="*/ T44 w 419"/>
                  <a:gd name="T46" fmla="+- 0 3264 2983"/>
                  <a:gd name="T47" fmla="*/ 3264 h 293"/>
                  <a:gd name="T48" fmla="+- 0 765 746"/>
                  <a:gd name="T49" fmla="*/ T48 w 419"/>
                  <a:gd name="T50" fmla="+- 0 3267 2983"/>
                  <a:gd name="T51" fmla="*/ 3267 h 293"/>
                  <a:gd name="T52" fmla="+- 0 769 746"/>
                  <a:gd name="T53" fmla="*/ T52 w 419"/>
                  <a:gd name="T54" fmla="+- 0 3269 2983"/>
                  <a:gd name="T55" fmla="*/ 3269 h 293"/>
                  <a:gd name="T56" fmla="+- 0 772 746"/>
                  <a:gd name="T57" fmla="*/ T56 w 419"/>
                  <a:gd name="T58" fmla="+- 0 3272 2983"/>
                  <a:gd name="T59" fmla="*/ 3272 h 293"/>
                  <a:gd name="T60" fmla="+- 0 781 746"/>
                  <a:gd name="T61" fmla="*/ T60 w 419"/>
                  <a:gd name="T62" fmla="+- 0 3275 2983"/>
                  <a:gd name="T63" fmla="*/ 3275 h 293"/>
                  <a:gd name="T64" fmla="+- 0 792 746"/>
                  <a:gd name="T65" fmla="*/ T64 w 419"/>
                  <a:gd name="T66" fmla="+- 0 3276 2983"/>
                  <a:gd name="T67" fmla="*/ 3276 h 293"/>
                  <a:gd name="T68" fmla="+- 0 812 746"/>
                  <a:gd name="T69" fmla="*/ T68 w 419"/>
                  <a:gd name="T70" fmla="+- 0 3272 2983"/>
                  <a:gd name="T71" fmla="*/ 3272 h 293"/>
                  <a:gd name="T72" fmla="+- 0 829 746"/>
                  <a:gd name="T73" fmla="*/ T72 w 419"/>
                  <a:gd name="T74" fmla="+- 0 3262 2983"/>
                  <a:gd name="T75" fmla="*/ 3262 h 293"/>
                  <a:gd name="T76" fmla="+- 0 840 746"/>
                  <a:gd name="T77" fmla="*/ T76 w 419"/>
                  <a:gd name="T78" fmla="+- 0 3256 2983"/>
                  <a:gd name="T79" fmla="*/ 3256 h 293"/>
                  <a:gd name="T80" fmla="+- 0 852 746"/>
                  <a:gd name="T81" fmla="*/ T80 w 419"/>
                  <a:gd name="T82" fmla="+- 0 3248 2983"/>
                  <a:gd name="T83" fmla="*/ 3248 h 293"/>
                  <a:gd name="T84" fmla="+- 0 794 746"/>
                  <a:gd name="T85" fmla="*/ T84 w 419"/>
                  <a:gd name="T86" fmla="+- 0 3248 2983"/>
                  <a:gd name="T87" fmla="*/ 3248 h 293"/>
                  <a:gd name="T88" fmla="+- 0 776 746"/>
                  <a:gd name="T89" fmla="*/ T88 w 419"/>
                  <a:gd name="T90" fmla="+- 0 3243 2983"/>
                  <a:gd name="T91" fmla="*/ 3243 h 293"/>
                  <a:gd name="T92" fmla="+- 0 770 746"/>
                  <a:gd name="T93" fmla="*/ T92 w 419"/>
                  <a:gd name="T94" fmla="+- 0 3233 2983"/>
                  <a:gd name="T95" fmla="*/ 3233 h 293"/>
                  <a:gd name="T96" fmla="+- 0 776 746"/>
                  <a:gd name="T97" fmla="*/ T96 w 419"/>
                  <a:gd name="T98" fmla="+- 0 3215 2983"/>
                  <a:gd name="T99" fmla="*/ 3215 h 293"/>
                  <a:gd name="T100" fmla="+- 0 786 746"/>
                  <a:gd name="T101" fmla="*/ T100 w 419"/>
                  <a:gd name="T102" fmla="+- 0 3210 2983"/>
                  <a:gd name="T103" fmla="*/ 3210 h 293"/>
                  <a:gd name="T104" fmla="+- 0 918 746"/>
                  <a:gd name="T105" fmla="*/ T104 w 419"/>
                  <a:gd name="T106" fmla="+- 0 3210 2983"/>
                  <a:gd name="T107" fmla="*/ 3210 h 293"/>
                  <a:gd name="T108" fmla="+- 0 1006 746"/>
                  <a:gd name="T109" fmla="*/ T108 w 419"/>
                  <a:gd name="T110" fmla="+- 0 3158 2983"/>
                  <a:gd name="T111" fmla="*/ 3158 h 293"/>
                  <a:gd name="T112" fmla="+- 0 1124 746"/>
                  <a:gd name="T113" fmla="*/ T112 w 419"/>
                  <a:gd name="T114" fmla="+- 0 3158 2983"/>
                  <a:gd name="T115" fmla="*/ 3158 h 293"/>
                  <a:gd name="T116" fmla="+- 0 1131 746"/>
                  <a:gd name="T117" fmla="*/ T116 w 419"/>
                  <a:gd name="T118" fmla="+- 0 3153 2983"/>
                  <a:gd name="T119" fmla="*/ 3153 h 293"/>
                  <a:gd name="T120" fmla="+- 0 1144 746"/>
                  <a:gd name="T121" fmla="*/ T120 w 419"/>
                  <a:gd name="T122" fmla="+- 0 3139 2983"/>
                  <a:gd name="T123" fmla="*/ 3139 h 293"/>
                  <a:gd name="T124" fmla="+- 0 1154 746"/>
                  <a:gd name="T125" fmla="*/ T124 w 419"/>
                  <a:gd name="T126" fmla="+- 0 3122 2983"/>
                  <a:gd name="T127" fmla="*/ 3122 h 293"/>
                  <a:gd name="T128" fmla="+- 0 1155 746"/>
                  <a:gd name="T129" fmla="*/ T128 w 419"/>
                  <a:gd name="T130" fmla="+- 0 3121 2983"/>
                  <a:gd name="T131" fmla="*/ 3121 h 293"/>
                  <a:gd name="T132" fmla="+- 0 1093 746"/>
                  <a:gd name="T133" fmla="*/ T132 w 419"/>
                  <a:gd name="T134" fmla="+- 0 3121 2983"/>
                  <a:gd name="T135" fmla="*/ 3121 h 293"/>
                  <a:gd name="T136" fmla="+- 0 1090 746"/>
                  <a:gd name="T137" fmla="*/ T136 w 419"/>
                  <a:gd name="T138" fmla="+- 0 3121 2983"/>
                  <a:gd name="T139" fmla="*/ 3121 h 293"/>
                  <a:gd name="T140" fmla="+- 0 1084 746"/>
                  <a:gd name="T141" fmla="*/ T140 w 419"/>
                  <a:gd name="T142" fmla="+- 0 3117 2983"/>
                  <a:gd name="T143" fmla="*/ 3117 h 293"/>
                  <a:gd name="T144" fmla="+- 0 1051 746"/>
                  <a:gd name="T145" fmla="*/ T144 w 419"/>
                  <a:gd name="T146" fmla="+- 0 3094 2983"/>
                  <a:gd name="T147" fmla="*/ 3094 h 293"/>
                  <a:gd name="T148" fmla="+- 0 1048 746"/>
                  <a:gd name="T149" fmla="*/ T148 w 419"/>
                  <a:gd name="T150" fmla="+- 0 3092 2983"/>
                  <a:gd name="T151" fmla="*/ 3092 h 293"/>
                  <a:gd name="T152" fmla="+- 0 1046 746"/>
                  <a:gd name="T153" fmla="*/ T152 w 419"/>
                  <a:gd name="T154" fmla="+- 0 3088 2983"/>
                  <a:gd name="T155" fmla="*/ 3088 h 293"/>
                  <a:gd name="T156" fmla="+- 0 1046 746"/>
                  <a:gd name="T157" fmla="*/ T156 w 419"/>
                  <a:gd name="T158" fmla="+- 0 3081 2983"/>
                  <a:gd name="T159" fmla="*/ 3081 h 293"/>
                  <a:gd name="T160" fmla="+- 0 1045 746"/>
                  <a:gd name="T161" fmla="*/ T160 w 419"/>
                  <a:gd name="T162" fmla="+- 0 3061 2983"/>
                  <a:gd name="T163" fmla="*/ 3061 h 293"/>
                  <a:gd name="T164" fmla="+- 0 1045 746"/>
                  <a:gd name="T165" fmla="*/ T164 w 419"/>
                  <a:gd name="T166" fmla="+- 0 3039 2983"/>
                  <a:gd name="T167" fmla="*/ 3039 h 293"/>
                  <a:gd name="T168" fmla="+- 0 1047 746"/>
                  <a:gd name="T169" fmla="*/ T168 w 419"/>
                  <a:gd name="T170" fmla="+- 0 3035 2983"/>
                  <a:gd name="T171" fmla="*/ 3035 h 293"/>
                  <a:gd name="T172" fmla="+- 0 1065 746"/>
                  <a:gd name="T173" fmla="*/ T172 w 419"/>
                  <a:gd name="T174" fmla="+- 0 3025 2983"/>
                  <a:gd name="T175" fmla="*/ 3025 h 293"/>
                  <a:gd name="T176" fmla="+- 0 1109 746"/>
                  <a:gd name="T177" fmla="*/ T176 w 419"/>
                  <a:gd name="T178" fmla="+- 0 3001 2983"/>
                  <a:gd name="T179" fmla="*/ 3001 h 293"/>
                  <a:gd name="T180" fmla="+- 0 1110 746"/>
                  <a:gd name="T181" fmla="*/ T180 w 419"/>
                  <a:gd name="T182" fmla="+- 0 2997 2983"/>
                  <a:gd name="T183" fmla="*/ 2997 h 293"/>
                  <a:gd name="T184" fmla="+- 0 1105 746"/>
                  <a:gd name="T185" fmla="*/ T184 w 419"/>
                  <a:gd name="T186" fmla="+- 0 2989 2983"/>
                  <a:gd name="T187" fmla="*/ 2989 h 293"/>
                  <a:gd name="T188" fmla="+- 0 1084 746"/>
                  <a:gd name="T189" fmla="*/ T188 w 419"/>
                  <a:gd name="T190" fmla="+- 0 2984 2983"/>
                  <a:gd name="T191" fmla="*/ 2984 h 293"/>
                  <a:gd name="T192" fmla="+- 0 1064 746"/>
                  <a:gd name="T193" fmla="*/ T192 w 419"/>
                  <a:gd name="T194" fmla="+- 0 2983 2983"/>
                  <a:gd name="T195" fmla="*/ 2983 h 29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  <a:cxn ang="0">
                    <a:pos x="T177" y="T179"/>
                  </a:cxn>
                  <a:cxn ang="0">
                    <a:pos x="T181" y="T183"/>
                  </a:cxn>
                  <a:cxn ang="0">
                    <a:pos x="T185" y="T187"/>
                  </a:cxn>
                  <a:cxn ang="0">
                    <a:pos x="T189" y="T191"/>
                  </a:cxn>
                  <a:cxn ang="0">
                    <a:pos x="T193" y="T195"/>
                  </a:cxn>
                </a:cxnLst>
                <a:rect l="0" t="0" r="r" b="b"/>
                <a:pathLst>
                  <a:path w="419" h="293">
                    <a:moveTo>
                      <a:pt x="318" y="0"/>
                    </a:moveTo>
                    <a:lnTo>
                      <a:pt x="259" y="21"/>
                    </a:lnTo>
                    <a:lnTo>
                      <a:pt x="226" y="75"/>
                    </a:lnTo>
                    <a:lnTo>
                      <a:pt x="224" y="97"/>
                    </a:lnTo>
                    <a:lnTo>
                      <a:pt x="224" y="102"/>
                    </a:lnTo>
                    <a:lnTo>
                      <a:pt x="223" y="104"/>
                    </a:lnTo>
                    <a:lnTo>
                      <a:pt x="26" y="203"/>
                    </a:lnTo>
                    <a:lnTo>
                      <a:pt x="11" y="215"/>
                    </a:lnTo>
                    <a:lnTo>
                      <a:pt x="2" y="231"/>
                    </a:lnTo>
                    <a:lnTo>
                      <a:pt x="0" y="249"/>
                    </a:lnTo>
                    <a:lnTo>
                      <a:pt x="4" y="266"/>
                    </a:lnTo>
                    <a:lnTo>
                      <a:pt x="16" y="281"/>
                    </a:lnTo>
                    <a:lnTo>
                      <a:pt x="19" y="284"/>
                    </a:lnTo>
                    <a:lnTo>
                      <a:pt x="23" y="286"/>
                    </a:lnTo>
                    <a:lnTo>
                      <a:pt x="26" y="289"/>
                    </a:lnTo>
                    <a:lnTo>
                      <a:pt x="35" y="292"/>
                    </a:lnTo>
                    <a:lnTo>
                      <a:pt x="46" y="293"/>
                    </a:lnTo>
                    <a:lnTo>
                      <a:pt x="66" y="289"/>
                    </a:lnTo>
                    <a:lnTo>
                      <a:pt x="83" y="279"/>
                    </a:lnTo>
                    <a:lnTo>
                      <a:pt x="94" y="273"/>
                    </a:lnTo>
                    <a:lnTo>
                      <a:pt x="106" y="265"/>
                    </a:lnTo>
                    <a:lnTo>
                      <a:pt x="48" y="265"/>
                    </a:lnTo>
                    <a:lnTo>
                      <a:pt x="30" y="260"/>
                    </a:lnTo>
                    <a:lnTo>
                      <a:pt x="24" y="250"/>
                    </a:lnTo>
                    <a:lnTo>
                      <a:pt x="30" y="232"/>
                    </a:lnTo>
                    <a:lnTo>
                      <a:pt x="40" y="227"/>
                    </a:lnTo>
                    <a:lnTo>
                      <a:pt x="172" y="227"/>
                    </a:lnTo>
                    <a:lnTo>
                      <a:pt x="260" y="175"/>
                    </a:lnTo>
                    <a:lnTo>
                      <a:pt x="378" y="175"/>
                    </a:lnTo>
                    <a:lnTo>
                      <a:pt x="385" y="170"/>
                    </a:lnTo>
                    <a:lnTo>
                      <a:pt x="398" y="156"/>
                    </a:lnTo>
                    <a:lnTo>
                      <a:pt x="408" y="139"/>
                    </a:lnTo>
                    <a:lnTo>
                      <a:pt x="409" y="138"/>
                    </a:lnTo>
                    <a:lnTo>
                      <a:pt x="347" y="138"/>
                    </a:lnTo>
                    <a:lnTo>
                      <a:pt x="344" y="138"/>
                    </a:lnTo>
                    <a:lnTo>
                      <a:pt x="338" y="134"/>
                    </a:lnTo>
                    <a:lnTo>
                      <a:pt x="305" y="111"/>
                    </a:lnTo>
                    <a:lnTo>
                      <a:pt x="302" y="109"/>
                    </a:lnTo>
                    <a:lnTo>
                      <a:pt x="300" y="105"/>
                    </a:lnTo>
                    <a:lnTo>
                      <a:pt x="300" y="98"/>
                    </a:lnTo>
                    <a:lnTo>
                      <a:pt x="299" y="78"/>
                    </a:lnTo>
                    <a:lnTo>
                      <a:pt x="299" y="56"/>
                    </a:lnTo>
                    <a:lnTo>
                      <a:pt x="301" y="52"/>
                    </a:lnTo>
                    <a:lnTo>
                      <a:pt x="319" y="42"/>
                    </a:lnTo>
                    <a:lnTo>
                      <a:pt x="363" y="18"/>
                    </a:lnTo>
                    <a:lnTo>
                      <a:pt x="364" y="14"/>
                    </a:lnTo>
                    <a:lnTo>
                      <a:pt x="359" y="6"/>
                    </a:lnTo>
                    <a:lnTo>
                      <a:pt x="338" y="1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746" y="2983"/>
                <a:ext cx="419" cy="293"/>
              </a:xfrm>
              <a:custGeom>
                <a:avLst/>
                <a:gdLst>
                  <a:gd name="T0" fmla="+- 0 918 746"/>
                  <a:gd name="T1" fmla="*/ T0 w 419"/>
                  <a:gd name="T2" fmla="+- 0 3210 2983"/>
                  <a:gd name="T3" fmla="*/ 3210 h 293"/>
                  <a:gd name="T4" fmla="+- 0 786 746"/>
                  <a:gd name="T5" fmla="*/ T4 w 419"/>
                  <a:gd name="T6" fmla="+- 0 3210 2983"/>
                  <a:gd name="T7" fmla="*/ 3210 h 293"/>
                  <a:gd name="T8" fmla="+- 0 804 746"/>
                  <a:gd name="T9" fmla="*/ T8 w 419"/>
                  <a:gd name="T10" fmla="+- 0 3215 2983"/>
                  <a:gd name="T11" fmla="*/ 3215 h 293"/>
                  <a:gd name="T12" fmla="+- 0 810 746"/>
                  <a:gd name="T13" fmla="*/ T12 w 419"/>
                  <a:gd name="T14" fmla="+- 0 3225 2983"/>
                  <a:gd name="T15" fmla="*/ 3225 h 293"/>
                  <a:gd name="T16" fmla="+- 0 805 746"/>
                  <a:gd name="T17" fmla="*/ T16 w 419"/>
                  <a:gd name="T18" fmla="+- 0 3243 2983"/>
                  <a:gd name="T19" fmla="*/ 3243 h 293"/>
                  <a:gd name="T20" fmla="+- 0 794 746"/>
                  <a:gd name="T21" fmla="*/ T20 w 419"/>
                  <a:gd name="T22" fmla="+- 0 3248 2983"/>
                  <a:gd name="T23" fmla="*/ 3248 h 293"/>
                  <a:gd name="T24" fmla="+- 0 852 746"/>
                  <a:gd name="T25" fmla="*/ T24 w 419"/>
                  <a:gd name="T26" fmla="+- 0 3248 2983"/>
                  <a:gd name="T27" fmla="*/ 3248 h 293"/>
                  <a:gd name="T28" fmla="+- 0 862 746"/>
                  <a:gd name="T29" fmla="*/ T28 w 419"/>
                  <a:gd name="T30" fmla="+- 0 3243 2983"/>
                  <a:gd name="T31" fmla="*/ 3243 h 293"/>
                  <a:gd name="T32" fmla="+- 0 918 746"/>
                  <a:gd name="T33" fmla="*/ T32 w 419"/>
                  <a:gd name="T34" fmla="+- 0 3210 2983"/>
                  <a:gd name="T35" fmla="*/ 3210 h 29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419" h="293">
                    <a:moveTo>
                      <a:pt x="172" y="227"/>
                    </a:moveTo>
                    <a:lnTo>
                      <a:pt x="40" y="227"/>
                    </a:lnTo>
                    <a:lnTo>
                      <a:pt x="58" y="232"/>
                    </a:lnTo>
                    <a:lnTo>
                      <a:pt x="64" y="242"/>
                    </a:lnTo>
                    <a:lnTo>
                      <a:pt x="59" y="260"/>
                    </a:lnTo>
                    <a:lnTo>
                      <a:pt x="48" y="265"/>
                    </a:lnTo>
                    <a:lnTo>
                      <a:pt x="106" y="265"/>
                    </a:lnTo>
                    <a:lnTo>
                      <a:pt x="116" y="260"/>
                    </a:lnTo>
                    <a:lnTo>
                      <a:pt x="172" y="227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746" y="2983"/>
                <a:ext cx="419" cy="293"/>
              </a:xfrm>
              <a:custGeom>
                <a:avLst/>
                <a:gdLst>
                  <a:gd name="T0" fmla="+- 0 1124 746"/>
                  <a:gd name="T1" fmla="*/ T0 w 419"/>
                  <a:gd name="T2" fmla="+- 0 3158 2983"/>
                  <a:gd name="T3" fmla="*/ 3158 h 293"/>
                  <a:gd name="T4" fmla="+- 0 1006 746"/>
                  <a:gd name="T5" fmla="*/ T4 w 419"/>
                  <a:gd name="T6" fmla="+- 0 3158 2983"/>
                  <a:gd name="T7" fmla="*/ 3158 h 293"/>
                  <a:gd name="T8" fmla="+- 0 1010 746"/>
                  <a:gd name="T9" fmla="*/ T8 w 419"/>
                  <a:gd name="T10" fmla="+- 0 3158 2983"/>
                  <a:gd name="T11" fmla="*/ 3158 h 293"/>
                  <a:gd name="T12" fmla="+- 0 1018 746"/>
                  <a:gd name="T13" fmla="*/ T12 w 419"/>
                  <a:gd name="T14" fmla="+- 0 3163 2983"/>
                  <a:gd name="T15" fmla="*/ 3163 h 293"/>
                  <a:gd name="T16" fmla="+- 0 1032 746"/>
                  <a:gd name="T17" fmla="*/ T16 w 419"/>
                  <a:gd name="T18" fmla="+- 0 3169 2983"/>
                  <a:gd name="T19" fmla="*/ 3169 h 293"/>
                  <a:gd name="T20" fmla="+- 0 1058 746"/>
                  <a:gd name="T21" fmla="*/ T20 w 419"/>
                  <a:gd name="T22" fmla="+- 0 3176 2983"/>
                  <a:gd name="T23" fmla="*/ 3176 h 293"/>
                  <a:gd name="T24" fmla="+- 0 1079 746"/>
                  <a:gd name="T25" fmla="*/ T24 w 419"/>
                  <a:gd name="T26" fmla="+- 0 3176 2983"/>
                  <a:gd name="T27" fmla="*/ 3176 h 293"/>
                  <a:gd name="T28" fmla="+- 0 1098 746"/>
                  <a:gd name="T29" fmla="*/ T28 w 419"/>
                  <a:gd name="T30" fmla="+- 0 3172 2983"/>
                  <a:gd name="T31" fmla="*/ 3172 h 293"/>
                  <a:gd name="T32" fmla="+- 0 1116 746"/>
                  <a:gd name="T33" fmla="*/ T32 w 419"/>
                  <a:gd name="T34" fmla="+- 0 3164 2983"/>
                  <a:gd name="T35" fmla="*/ 3164 h 293"/>
                  <a:gd name="T36" fmla="+- 0 1124 746"/>
                  <a:gd name="T37" fmla="*/ T36 w 419"/>
                  <a:gd name="T38" fmla="+- 0 3158 2983"/>
                  <a:gd name="T39" fmla="*/ 3158 h 29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</a:cxnLst>
                <a:rect l="0" t="0" r="r" b="b"/>
                <a:pathLst>
                  <a:path w="419" h="293">
                    <a:moveTo>
                      <a:pt x="378" y="175"/>
                    </a:moveTo>
                    <a:lnTo>
                      <a:pt x="260" y="175"/>
                    </a:lnTo>
                    <a:lnTo>
                      <a:pt x="264" y="175"/>
                    </a:lnTo>
                    <a:lnTo>
                      <a:pt x="272" y="180"/>
                    </a:lnTo>
                    <a:lnTo>
                      <a:pt x="286" y="186"/>
                    </a:lnTo>
                    <a:lnTo>
                      <a:pt x="312" y="193"/>
                    </a:lnTo>
                    <a:lnTo>
                      <a:pt x="333" y="193"/>
                    </a:lnTo>
                    <a:lnTo>
                      <a:pt x="352" y="189"/>
                    </a:lnTo>
                    <a:lnTo>
                      <a:pt x="370" y="181"/>
                    </a:lnTo>
                    <a:lnTo>
                      <a:pt x="378" y="175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746" y="2983"/>
                <a:ext cx="419" cy="293"/>
              </a:xfrm>
              <a:custGeom>
                <a:avLst/>
                <a:gdLst>
                  <a:gd name="T0" fmla="+- 0 1156 746"/>
                  <a:gd name="T1" fmla="*/ T0 w 419"/>
                  <a:gd name="T2" fmla="+- 0 3090 2983"/>
                  <a:gd name="T3" fmla="*/ 3090 h 293"/>
                  <a:gd name="T4" fmla="+- 0 1150 746"/>
                  <a:gd name="T5" fmla="*/ T4 w 419"/>
                  <a:gd name="T6" fmla="+- 0 3091 2983"/>
                  <a:gd name="T7" fmla="*/ 3091 h 293"/>
                  <a:gd name="T8" fmla="+- 0 1133 746"/>
                  <a:gd name="T9" fmla="*/ T8 w 419"/>
                  <a:gd name="T10" fmla="+- 0 3100 2983"/>
                  <a:gd name="T11" fmla="*/ 3100 h 293"/>
                  <a:gd name="T12" fmla="+- 0 1115 746"/>
                  <a:gd name="T13" fmla="*/ T12 w 419"/>
                  <a:gd name="T14" fmla="+- 0 3109 2983"/>
                  <a:gd name="T15" fmla="*/ 3109 h 293"/>
                  <a:gd name="T16" fmla="+- 0 1093 746"/>
                  <a:gd name="T17" fmla="*/ T16 w 419"/>
                  <a:gd name="T18" fmla="+- 0 3121 2983"/>
                  <a:gd name="T19" fmla="*/ 3121 h 293"/>
                  <a:gd name="T20" fmla="+- 0 1155 746"/>
                  <a:gd name="T21" fmla="*/ T20 w 419"/>
                  <a:gd name="T22" fmla="+- 0 3121 2983"/>
                  <a:gd name="T23" fmla="*/ 3121 h 293"/>
                  <a:gd name="T24" fmla="+- 0 1161 746"/>
                  <a:gd name="T25" fmla="*/ T24 w 419"/>
                  <a:gd name="T26" fmla="+- 0 3104 2983"/>
                  <a:gd name="T27" fmla="*/ 3104 h 293"/>
                  <a:gd name="T28" fmla="+- 0 1162 746"/>
                  <a:gd name="T29" fmla="*/ T28 w 419"/>
                  <a:gd name="T30" fmla="+- 0 3100 2983"/>
                  <a:gd name="T31" fmla="*/ 3100 h 293"/>
                  <a:gd name="T32" fmla="+- 0 1165 746"/>
                  <a:gd name="T33" fmla="*/ T32 w 419"/>
                  <a:gd name="T34" fmla="+- 0 3094 2983"/>
                  <a:gd name="T35" fmla="*/ 3094 h 293"/>
                  <a:gd name="T36" fmla="+- 0 1156 746"/>
                  <a:gd name="T37" fmla="*/ T36 w 419"/>
                  <a:gd name="T38" fmla="+- 0 3090 2983"/>
                  <a:gd name="T39" fmla="*/ 3090 h 29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</a:cxnLst>
                <a:rect l="0" t="0" r="r" b="b"/>
                <a:pathLst>
                  <a:path w="419" h="293">
                    <a:moveTo>
                      <a:pt x="410" y="107"/>
                    </a:moveTo>
                    <a:lnTo>
                      <a:pt x="404" y="108"/>
                    </a:lnTo>
                    <a:lnTo>
                      <a:pt x="387" y="117"/>
                    </a:lnTo>
                    <a:lnTo>
                      <a:pt x="369" y="126"/>
                    </a:lnTo>
                    <a:lnTo>
                      <a:pt x="347" y="138"/>
                    </a:lnTo>
                    <a:lnTo>
                      <a:pt x="409" y="138"/>
                    </a:lnTo>
                    <a:lnTo>
                      <a:pt x="415" y="121"/>
                    </a:lnTo>
                    <a:lnTo>
                      <a:pt x="416" y="117"/>
                    </a:lnTo>
                    <a:lnTo>
                      <a:pt x="419" y="111"/>
                    </a:lnTo>
                    <a:lnTo>
                      <a:pt x="410" y="107"/>
                    </a:lnTo>
                    <a:close/>
                  </a:path>
                </a:pathLst>
              </a:custGeom>
              <a:solidFill>
                <a:srgbClr val="54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AU"/>
              </a:p>
            </p:txBody>
          </p:sp>
          <p:sp>
            <p:nvSpPr>
              <p:cNvPr id="61" name="Text Box 22"/>
              <p:cNvSpPr txBox="1">
                <a:spLocks noChangeArrowheads="1"/>
              </p:cNvSpPr>
              <p:nvPr/>
            </p:nvSpPr>
            <p:spPr bwMode="auto">
              <a:xfrm>
                <a:off x="545" y="588"/>
                <a:ext cx="8922" cy="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ts val="1275"/>
                  </a:lnSpc>
                  <a:spcAft>
                    <a:spcPts val="0"/>
                  </a:spcAft>
                </a:pPr>
                <a:r>
                  <a:rPr lang="en-US" sz="1200" b="1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Exhibit</a:t>
                </a:r>
                <a:r>
                  <a:rPr lang="en-US" sz="1200" b="1" spc="-270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 </a:t>
                </a:r>
                <a:r>
                  <a:rPr lang="en-US" sz="1200" b="1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5:</a:t>
                </a:r>
                <a:r>
                  <a:rPr lang="en-US" sz="1200" b="1" spc="-270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 </a:t>
                </a:r>
                <a:r>
                  <a:rPr lang="en-US" sz="1200" b="1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Demand</a:t>
                </a:r>
                <a:r>
                  <a:rPr lang="en-US" sz="1200" b="1" spc="-270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 </a:t>
                </a:r>
                <a:r>
                  <a:rPr lang="en-US" sz="1200" b="1" spc="-5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f</a:t>
                </a:r>
                <a:r>
                  <a:rPr lang="en-US" sz="1200" b="1" spc="-10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or</a:t>
                </a:r>
                <a:r>
                  <a:rPr lang="en-US" sz="1200" b="1" spc="-270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 </a:t>
                </a:r>
                <a:r>
                  <a:rPr lang="en-US" sz="1200" b="1" spc="-10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enterprise</a:t>
                </a:r>
                <a:r>
                  <a:rPr lang="en-US" sz="1200" b="1" spc="-270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 </a:t>
                </a:r>
                <a:r>
                  <a:rPr lang="en-US" sz="1200" b="1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skills,</a:t>
                </a:r>
                <a:r>
                  <a:rPr lang="en-US" sz="1200" b="1" spc="-270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 </a:t>
                </a:r>
                <a:r>
                  <a:rPr lang="en-US" sz="1200" b="1" spc="-10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by</a:t>
                </a:r>
                <a:r>
                  <a:rPr lang="en-US" sz="1200" b="1" spc="-270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 </a:t>
                </a:r>
                <a:r>
                  <a:rPr lang="en-US" sz="1200" b="1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jobs</a:t>
                </a:r>
                <a:r>
                  <a:rPr lang="en-US" sz="1200" b="1" spc="-270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 </a:t>
                </a:r>
                <a:r>
                  <a:rPr lang="en-US" sz="1200" b="1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at</a:t>
                </a:r>
                <a:r>
                  <a:rPr lang="en-US" sz="1200" b="1" spc="-270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 </a:t>
                </a:r>
                <a:r>
                  <a:rPr lang="en-US" sz="1200" b="1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risk</a:t>
                </a:r>
                <a:r>
                  <a:rPr lang="en-US" sz="1200" b="1" spc="-270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 </a:t>
                </a:r>
                <a:r>
                  <a:rPr lang="en-US" sz="1200" b="1" spc="-15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o</a:t>
                </a:r>
                <a:r>
                  <a:rPr lang="en-US" sz="1200" b="1" spc="-10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f</a:t>
                </a:r>
                <a:r>
                  <a:rPr lang="en-US" sz="1200" b="1" spc="-270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 </a:t>
                </a:r>
                <a:r>
                  <a:rPr lang="en-US" sz="1200" b="1" spc="-10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aut</a:t>
                </a:r>
                <a:r>
                  <a:rPr lang="en-US" sz="1200" b="1" spc="-5">
                    <a:solidFill>
                      <a:srgbClr val="3B5AA5"/>
                    </a:solidFill>
                    <a:effectLst/>
                    <a:latin typeface="Arial Black"/>
                    <a:ea typeface="Calibri"/>
                    <a:cs typeface="Times New Roman"/>
                  </a:rPr>
                  <a:t>omation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  <a:p>
                <a:pPr>
                  <a:lnSpc>
                    <a:spcPts val="1165"/>
                  </a:lnSpc>
                  <a:spcBef>
                    <a:spcPts val="360"/>
                  </a:spcBef>
                  <a:spcAft>
                    <a:spcPts val="0"/>
                  </a:spcAft>
                </a:pPr>
                <a:r>
                  <a:rPr lang="en-US" sz="1000" i="1">
                    <a:effectLst/>
                    <a:latin typeface="Calibri"/>
                    <a:ea typeface="Calibri"/>
                    <a:cs typeface="Times New Roman"/>
                  </a:rPr>
                  <a:t>Difference</a:t>
                </a:r>
                <a:r>
                  <a:rPr lang="en-US" sz="1000" i="1" spc="-45">
                    <a:effectLst/>
                    <a:latin typeface="Calibri"/>
                    <a:ea typeface="Calibri"/>
                    <a:cs typeface="Times New Roman"/>
                  </a:rPr>
                  <a:t> </a:t>
                </a:r>
                <a:r>
                  <a:rPr lang="en-US" sz="1000" i="1">
                    <a:effectLst/>
                    <a:latin typeface="Calibri"/>
                    <a:ea typeface="Calibri"/>
                    <a:cs typeface="Times New Roman"/>
                  </a:rPr>
                  <a:t>in</a:t>
                </a:r>
                <a:r>
                  <a:rPr lang="en-US" sz="1000" i="1" spc="-45">
                    <a:effectLst/>
                    <a:latin typeface="Calibri"/>
                    <a:ea typeface="Calibri"/>
                    <a:cs typeface="Times New Roman"/>
                  </a:rPr>
                  <a:t> </a:t>
                </a:r>
                <a:r>
                  <a:rPr lang="en-US" sz="1000" i="1">
                    <a:effectLst/>
                    <a:latin typeface="Calibri"/>
                    <a:ea typeface="Calibri"/>
                    <a:cs typeface="Times New Roman"/>
                  </a:rPr>
                  <a:t>proportion</a:t>
                </a:r>
                <a:r>
                  <a:rPr lang="en-US" sz="1000" i="1" spc="-45">
                    <a:effectLst/>
                    <a:latin typeface="Calibri"/>
                    <a:ea typeface="Calibri"/>
                    <a:cs typeface="Times New Roman"/>
                  </a:rPr>
                  <a:t> </a:t>
                </a:r>
                <a:r>
                  <a:rPr lang="en-US" sz="1000" i="1">
                    <a:effectLst/>
                    <a:latin typeface="Calibri"/>
                    <a:ea typeface="Calibri"/>
                    <a:cs typeface="Times New Roman"/>
                  </a:rPr>
                  <a:t>of</a:t>
                </a:r>
                <a:r>
                  <a:rPr lang="en-US" sz="1000" i="1" spc="-40">
                    <a:effectLst/>
                    <a:latin typeface="Calibri"/>
                    <a:ea typeface="Calibri"/>
                    <a:cs typeface="Times New Roman"/>
                  </a:rPr>
                  <a:t> </a:t>
                </a:r>
                <a:r>
                  <a:rPr lang="en-US" sz="1000" i="1">
                    <a:effectLst/>
                    <a:latin typeface="Calibri"/>
                    <a:ea typeface="Calibri"/>
                    <a:cs typeface="Times New Roman"/>
                  </a:rPr>
                  <a:t>jobs</a:t>
                </a:r>
                <a:r>
                  <a:rPr lang="en-US" sz="1000" i="1" spc="-45">
                    <a:effectLst/>
                    <a:latin typeface="Calibri"/>
                    <a:ea typeface="Calibri"/>
                    <a:cs typeface="Times New Roman"/>
                  </a:rPr>
                  <a:t> </a:t>
                </a:r>
                <a:r>
                  <a:rPr lang="en-US" sz="1000" i="1">
                    <a:effectLst/>
                    <a:latin typeface="Calibri"/>
                    <a:ea typeface="Calibri"/>
                    <a:cs typeface="Times New Roman"/>
                  </a:rPr>
                  <a:t>demanding</a:t>
                </a:r>
                <a:r>
                  <a:rPr lang="en-US" sz="1000" i="1" spc="-45">
                    <a:effectLst/>
                    <a:latin typeface="Calibri"/>
                    <a:ea typeface="Calibri"/>
                    <a:cs typeface="Times New Roman"/>
                  </a:rPr>
                  <a:t> </a:t>
                </a:r>
                <a:r>
                  <a:rPr lang="en-US" sz="1000" i="1">
                    <a:effectLst/>
                    <a:latin typeface="Calibri"/>
                    <a:ea typeface="Calibri"/>
                    <a:cs typeface="Times New Roman"/>
                  </a:rPr>
                  <a:t>enterprise</a:t>
                </a:r>
                <a:r>
                  <a:rPr lang="en-US" sz="1000" i="1" spc="-45">
                    <a:effectLst/>
                    <a:latin typeface="Calibri"/>
                    <a:ea typeface="Calibri"/>
                    <a:cs typeface="Times New Roman"/>
                  </a:rPr>
                  <a:t> </a:t>
                </a:r>
                <a:r>
                  <a:rPr lang="en-US" sz="1000" i="1">
                    <a:effectLst/>
                    <a:latin typeface="Calibri"/>
                    <a:ea typeface="Calibri"/>
                    <a:cs typeface="Times New Roman"/>
                  </a:rPr>
                  <a:t>skills,</a:t>
                </a:r>
                <a:r>
                  <a:rPr lang="en-US" sz="1000" i="1" spc="-40">
                    <a:effectLst/>
                    <a:latin typeface="Calibri"/>
                    <a:ea typeface="Calibri"/>
                    <a:cs typeface="Times New Roman"/>
                  </a:rPr>
                  <a:t> </a:t>
                </a:r>
                <a:r>
                  <a:rPr lang="en-US" sz="1000" i="1">
                    <a:effectLst/>
                    <a:latin typeface="Calibri"/>
                    <a:ea typeface="Calibri"/>
                    <a:cs typeface="Times New Roman"/>
                  </a:rPr>
                  <a:t>by</a:t>
                </a:r>
                <a:r>
                  <a:rPr lang="en-US" sz="1000" i="1" spc="-45">
                    <a:effectLst/>
                    <a:latin typeface="Calibri"/>
                    <a:ea typeface="Calibri"/>
                    <a:cs typeface="Times New Roman"/>
                  </a:rPr>
                  <a:t> </a:t>
                </a:r>
                <a:r>
                  <a:rPr lang="en-US" sz="1000" i="1">
                    <a:effectLst/>
                    <a:latin typeface="Calibri"/>
                    <a:ea typeface="Calibri"/>
                    <a:cs typeface="Times New Roman"/>
                  </a:rPr>
                  <a:t>occupation,</a:t>
                </a:r>
                <a:r>
                  <a:rPr lang="en-US" sz="1000" i="1" spc="-45">
                    <a:effectLst/>
                    <a:latin typeface="Calibri"/>
                    <a:ea typeface="Calibri"/>
                    <a:cs typeface="Times New Roman"/>
                  </a:rPr>
                  <a:t> </a:t>
                </a:r>
                <a:r>
                  <a:rPr lang="en-US" sz="1000" i="1">
                    <a:effectLst/>
                    <a:latin typeface="Calibri"/>
                    <a:ea typeface="Calibri"/>
                    <a:cs typeface="Times New Roman"/>
                  </a:rPr>
                  <a:t>early</a:t>
                </a:r>
                <a:r>
                  <a:rPr lang="en-US" sz="1000" i="1" spc="-45">
                    <a:effectLst/>
                    <a:latin typeface="Calibri"/>
                    <a:ea typeface="Calibri"/>
                    <a:cs typeface="Times New Roman"/>
                  </a:rPr>
                  <a:t> </a:t>
                </a:r>
                <a:r>
                  <a:rPr lang="en-US" sz="1000" i="1">
                    <a:effectLst/>
                    <a:latin typeface="Calibri"/>
                    <a:ea typeface="Calibri"/>
                    <a:cs typeface="Times New Roman"/>
                  </a:rPr>
                  <a:t>career</a:t>
                </a:r>
                <a:r>
                  <a:rPr lang="en-US" sz="1000" i="1" spc="-40">
                    <a:effectLst/>
                    <a:latin typeface="Calibri"/>
                    <a:ea typeface="Calibri"/>
                    <a:cs typeface="Times New Roman"/>
                  </a:rPr>
                  <a:t> </a:t>
                </a:r>
                <a:r>
                  <a:rPr lang="en-US" sz="1000" i="1">
                    <a:effectLst/>
                    <a:latin typeface="Calibri"/>
                    <a:ea typeface="Calibri"/>
                    <a:cs typeface="Times New Roman"/>
                  </a:rPr>
                  <a:t>jobs,</a:t>
                </a:r>
                <a:r>
                  <a:rPr lang="en-US" sz="1000" i="1" spc="-45">
                    <a:effectLst/>
                    <a:latin typeface="Calibri"/>
                    <a:ea typeface="Calibri"/>
                    <a:cs typeface="Times New Roman"/>
                  </a:rPr>
                  <a:t> </a:t>
                </a:r>
                <a:r>
                  <a:rPr lang="en-US" sz="1000" i="1">
                    <a:effectLst/>
                    <a:latin typeface="Calibri"/>
                    <a:ea typeface="Calibri"/>
                    <a:cs typeface="Times New Roman"/>
                  </a:rPr>
                  <a:t>2015,</a:t>
                </a:r>
                <a:r>
                  <a:rPr lang="en-US" sz="1000" i="1" spc="-45">
                    <a:effectLst/>
                    <a:latin typeface="Calibri"/>
                    <a:ea typeface="Calibri"/>
                    <a:cs typeface="Times New Roman"/>
                  </a:rPr>
                  <a:t> </a:t>
                </a:r>
                <a:r>
                  <a:rPr lang="en-US" sz="1000" i="1">
                    <a:effectLst/>
                    <a:latin typeface="Calibri"/>
                    <a:ea typeface="Calibri"/>
                    <a:cs typeface="Times New Roman"/>
                  </a:rPr>
                  <a:t>%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62" name="Text Box 21"/>
              <p:cNvSpPr txBox="1">
                <a:spLocks noChangeArrowheads="1"/>
              </p:cNvSpPr>
              <p:nvPr/>
            </p:nvSpPr>
            <p:spPr bwMode="auto">
              <a:xfrm>
                <a:off x="3634" y="2749"/>
                <a:ext cx="947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ts val="720"/>
                  </a:lnSpc>
                  <a:spcAft>
                    <a:spcPts val="0"/>
                  </a:spcAft>
                </a:pPr>
                <a:r>
                  <a:rPr lang="en-US" sz="700" b="1" spc="-5">
                    <a:solidFill>
                      <a:srgbClr val="54616C"/>
                    </a:solidFill>
                    <a:effectLst/>
                    <a:latin typeface="Tahoma"/>
                    <a:ea typeface="Calibri"/>
                    <a:cs typeface="Times New Roman"/>
                  </a:rPr>
                  <a:t>Professionals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63" name="Text Box 20"/>
              <p:cNvSpPr txBox="1">
                <a:spLocks noChangeArrowheads="1"/>
              </p:cNvSpPr>
              <p:nvPr/>
            </p:nvSpPr>
            <p:spPr bwMode="auto">
              <a:xfrm>
                <a:off x="5038" y="2749"/>
                <a:ext cx="702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ts val="720"/>
                  </a:lnSpc>
                  <a:spcAft>
                    <a:spcPts val="0"/>
                  </a:spcAft>
                </a:pPr>
                <a:r>
                  <a:rPr lang="en-US" sz="700" b="1">
                    <a:solidFill>
                      <a:srgbClr val="54616C"/>
                    </a:solidFill>
                    <a:effectLst/>
                    <a:latin typeface="Tahoma"/>
                    <a:ea typeface="Calibri"/>
                    <a:cs typeface="Times New Roman"/>
                  </a:rPr>
                  <a:t>Managers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64" name="Text Box 19"/>
              <p:cNvSpPr txBox="1">
                <a:spLocks noChangeArrowheads="1"/>
              </p:cNvSpPr>
              <p:nvPr/>
            </p:nvSpPr>
            <p:spPr bwMode="auto">
              <a:xfrm>
                <a:off x="8327" y="2142"/>
                <a:ext cx="1635" cy="7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ts val="680"/>
                  </a:lnSpc>
                  <a:spcAft>
                    <a:spcPts val="0"/>
                  </a:spcAft>
                </a:pPr>
                <a:r>
                  <a:rPr lang="en-US" sz="700" b="1">
                    <a:effectLst/>
                    <a:latin typeface="Tahoma"/>
                    <a:ea typeface="Calibri"/>
                    <a:cs typeface="Times New Roman"/>
                  </a:rPr>
                  <a:t>Creativity</a:t>
                </a:r>
                <a:r>
                  <a:rPr lang="en-US" sz="700" b="1" spc="10">
                    <a:effectLst/>
                    <a:latin typeface="Tahoma"/>
                    <a:ea typeface="Calibri"/>
                    <a:cs typeface="Times New Roman"/>
                  </a:rPr>
                  <a:t> </a:t>
                </a:r>
                <a:r>
                  <a:rPr lang="en-US" sz="700" b="1">
                    <a:effectLst/>
                    <a:latin typeface="Tahoma"/>
                    <a:ea typeface="Calibri"/>
                    <a:cs typeface="Times New Roman"/>
                  </a:rPr>
                  <a:t>is</a:t>
                </a:r>
                <a:r>
                  <a:rPr lang="en-US" sz="700" b="1" spc="20">
                    <a:effectLst/>
                    <a:latin typeface="Tahoma"/>
                    <a:ea typeface="Calibri"/>
                    <a:cs typeface="Times New Roman"/>
                  </a:rPr>
                  <a:t> </a:t>
                </a:r>
                <a:r>
                  <a:rPr lang="en-US" sz="700" b="1">
                    <a:effectLst/>
                    <a:latin typeface="Tahoma"/>
                    <a:ea typeface="Calibri"/>
                    <a:cs typeface="Times New Roman"/>
                  </a:rPr>
                  <a:t>demanded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  <a:p>
                <a:pPr>
                  <a:lnSpc>
                    <a:spcPts val="2185"/>
                  </a:lnSpc>
                  <a:spcAft>
                    <a:spcPts val="0"/>
                  </a:spcAft>
                </a:pPr>
                <a:r>
                  <a:rPr lang="en-US" sz="1900" b="1">
                    <a:solidFill>
                      <a:srgbClr val="3B5AA5"/>
                    </a:solidFill>
                    <a:effectLst/>
                    <a:latin typeface="Calibri"/>
                    <a:ea typeface="Calibri"/>
                    <a:cs typeface="Times New Roman"/>
                  </a:rPr>
                  <a:t>260%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  <a:p>
                <a:pPr>
                  <a:lnSpc>
                    <a:spcPts val="750"/>
                  </a:lnSpc>
                  <a:spcAft>
                    <a:spcPts val="0"/>
                  </a:spcAft>
                </a:pPr>
                <a:r>
                  <a:rPr lang="en-US" sz="700" b="1">
                    <a:effectLst/>
                    <a:latin typeface="Tahoma"/>
                    <a:ea typeface="Calibri"/>
                    <a:cs typeface="Times New Roman"/>
                  </a:rPr>
                  <a:t>more</a:t>
                </a:r>
                <a:r>
                  <a:rPr lang="en-US" sz="700" b="1" spc="90">
                    <a:effectLst/>
                    <a:latin typeface="Tahoma"/>
                    <a:ea typeface="Calibri"/>
                    <a:cs typeface="Times New Roman"/>
                  </a:rPr>
                  <a:t> </a:t>
                </a:r>
                <a:r>
                  <a:rPr lang="en-US" sz="700" b="1">
                    <a:effectLst/>
                    <a:latin typeface="Tahoma"/>
                    <a:ea typeface="Calibri"/>
                    <a:cs typeface="Times New Roman"/>
                  </a:rPr>
                  <a:t>frequently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65" name="Text Box 18"/>
              <p:cNvSpPr txBox="1">
                <a:spLocks noChangeArrowheads="1"/>
              </p:cNvSpPr>
              <p:nvPr/>
            </p:nvSpPr>
            <p:spPr bwMode="auto">
              <a:xfrm>
                <a:off x="488" y="3427"/>
                <a:ext cx="83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ts val="720"/>
                  </a:lnSpc>
                  <a:spcAft>
                    <a:spcPts val="0"/>
                  </a:spcAft>
                </a:pPr>
                <a:r>
                  <a:rPr lang="en-US" sz="700" b="1" spc="-5">
                    <a:solidFill>
                      <a:srgbClr val="54616C"/>
                    </a:solidFill>
                    <a:effectLst/>
                    <a:latin typeface="Tahoma"/>
                    <a:ea typeface="Calibri"/>
                    <a:cs typeface="Times New Roman"/>
                  </a:rPr>
                  <a:t>Technicians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66" name="Text Box 17"/>
              <p:cNvSpPr txBox="1">
                <a:spLocks noChangeArrowheads="1"/>
              </p:cNvSpPr>
              <p:nvPr/>
            </p:nvSpPr>
            <p:spPr bwMode="auto">
              <a:xfrm>
                <a:off x="1768" y="3427"/>
                <a:ext cx="723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ts val="720"/>
                  </a:lnSpc>
                  <a:spcAft>
                    <a:spcPts val="0"/>
                  </a:spcAft>
                </a:pPr>
                <a:r>
                  <a:rPr lang="en-US" sz="700" b="1">
                    <a:solidFill>
                      <a:srgbClr val="54616C"/>
                    </a:solidFill>
                    <a:effectLst/>
                    <a:latin typeface="Tahoma"/>
                    <a:ea typeface="Calibri"/>
                    <a:cs typeface="Times New Roman"/>
                  </a:rPr>
                  <a:t>Labourers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67" name="Text Box 16"/>
              <p:cNvSpPr txBox="1">
                <a:spLocks noChangeArrowheads="1"/>
              </p:cNvSpPr>
              <p:nvPr/>
            </p:nvSpPr>
            <p:spPr bwMode="auto">
              <a:xfrm>
                <a:off x="3820" y="3587"/>
                <a:ext cx="944" cy="1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ts val="690"/>
                  </a:lnSpc>
                  <a:spcAft>
                    <a:spcPts val="0"/>
                  </a:spcAft>
                </a:pPr>
                <a:r>
                  <a:rPr lang="en-US" sz="700" b="1">
                    <a:solidFill>
                      <a:srgbClr val="FFFFFF"/>
                    </a:solidFill>
                    <a:effectLst/>
                    <a:latin typeface="Tahoma"/>
                    <a:ea typeface="Calibri"/>
                    <a:cs typeface="Times New Roman"/>
                  </a:rPr>
                  <a:t>JOBS</a:t>
                </a:r>
                <a:r>
                  <a:rPr lang="en-US" sz="700" b="1" spc="-60">
                    <a:solidFill>
                      <a:srgbClr val="FFFFFF"/>
                    </a:solidFill>
                    <a:effectLst/>
                    <a:latin typeface="Tahoma"/>
                    <a:ea typeface="Calibri"/>
                    <a:cs typeface="Times New Roman"/>
                  </a:rPr>
                  <a:t> </a:t>
                </a:r>
                <a:r>
                  <a:rPr lang="en-US" sz="700" b="1">
                    <a:solidFill>
                      <a:srgbClr val="FFFFFF"/>
                    </a:solidFill>
                    <a:effectLst/>
                    <a:latin typeface="Tahoma"/>
                    <a:ea typeface="Calibri"/>
                    <a:cs typeface="Times New Roman"/>
                  </a:rPr>
                  <a:t>OF</a:t>
                </a:r>
                <a:r>
                  <a:rPr lang="en-US" sz="700" b="1" spc="-55">
                    <a:solidFill>
                      <a:srgbClr val="FFFFFF"/>
                    </a:solidFill>
                    <a:effectLst/>
                    <a:latin typeface="Tahoma"/>
                    <a:ea typeface="Calibri"/>
                    <a:cs typeface="Times New Roman"/>
                  </a:rPr>
                  <a:t> </a:t>
                </a:r>
                <a:r>
                  <a:rPr lang="en-US" sz="700" b="1">
                    <a:solidFill>
                      <a:srgbClr val="FFFFFF"/>
                    </a:solidFill>
                    <a:effectLst/>
                    <a:latin typeface="Tahoma"/>
                    <a:ea typeface="Calibri"/>
                    <a:cs typeface="Times New Roman"/>
                  </a:rPr>
                  <a:t>THE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68" name="Text Box 15"/>
              <p:cNvSpPr txBox="1">
                <a:spLocks noChangeArrowheads="1"/>
              </p:cNvSpPr>
              <p:nvPr/>
            </p:nvSpPr>
            <p:spPr bwMode="auto">
              <a:xfrm>
                <a:off x="4863" y="3482"/>
                <a:ext cx="1488" cy="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ts val="1785"/>
                  </a:lnSpc>
                  <a:spcAft>
                    <a:spcPts val="0"/>
                  </a:spcAft>
                </a:pPr>
                <a:r>
                  <a:rPr lang="en-US" sz="1750" b="1">
                    <a:solidFill>
                      <a:srgbClr val="FFFFFF"/>
                    </a:solidFill>
                    <a:effectLst/>
                    <a:latin typeface="Calibri"/>
                    <a:ea typeface="Calibri"/>
                    <a:cs typeface="Times New Roman"/>
                  </a:rPr>
                  <a:t>FUTURE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69" name="Text Box 14"/>
              <p:cNvSpPr txBox="1">
                <a:spLocks noChangeArrowheads="1"/>
              </p:cNvSpPr>
              <p:nvPr/>
            </p:nvSpPr>
            <p:spPr bwMode="auto">
              <a:xfrm>
                <a:off x="8327" y="3304"/>
                <a:ext cx="1972" cy="7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ts val="680"/>
                  </a:lnSpc>
                  <a:spcAft>
                    <a:spcPts val="0"/>
                  </a:spcAft>
                </a:pPr>
                <a:r>
                  <a:rPr lang="en-US" sz="700" b="1">
                    <a:effectLst/>
                    <a:latin typeface="Tahoma"/>
                    <a:ea typeface="Calibri"/>
                    <a:cs typeface="Times New Roman"/>
                  </a:rPr>
                  <a:t>Digital </a:t>
                </a:r>
                <a:r>
                  <a:rPr lang="en-US" sz="700" b="1" spc="-10">
                    <a:effectLst/>
                    <a:latin typeface="Tahoma"/>
                    <a:ea typeface="Calibri"/>
                    <a:cs typeface="Times New Roman"/>
                  </a:rPr>
                  <a:t>l</a:t>
                </a:r>
                <a:r>
                  <a:rPr lang="en-US" sz="700" b="1" spc="-5">
                    <a:effectLst/>
                    <a:latin typeface="Tahoma"/>
                    <a:ea typeface="Calibri"/>
                    <a:cs typeface="Times New Roman"/>
                  </a:rPr>
                  <a:t>iteracy </a:t>
                </a:r>
                <a:r>
                  <a:rPr lang="en-US" sz="700" b="1">
                    <a:effectLst/>
                    <a:latin typeface="Tahoma"/>
                    <a:ea typeface="Calibri"/>
                    <a:cs typeface="Times New Roman"/>
                  </a:rPr>
                  <a:t>is demanded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  <a:p>
                <a:pPr>
                  <a:lnSpc>
                    <a:spcPts val="2185"/>
                  </a:lnSpc>
                  <a:spcAft>
                    <a:spcPts val="0"/>
                  </a:spcAft>
                </a:pPr>
                <a:r>
                  <a:rPr lang="en-US" sz="1900" b="1">
                    <a:solidFill>
                      <a:srgbClr val="3B5AA5"/>
                    </a:solidFill>
                    <a:effectLst/>
                    <a:latin typeface="Calibri"/>
                    <a:ea typeface="Calibri"/>
                    <a:cs typeface="Times New Roman"/>
                  </a:rPr>
                  <a:t>680%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  <a:p>
                <a:pPr>
                  <a:lnSpc>
                    <a:spcPts val="750"/>
                  </a:lnSpc>
                  <a:spcAft>
                    <a:spcPts val="0"/>
                  </a:spcAft>
                </a:pPr>
                <a:r>
                  <a:rPr lang="en-US" sz="700" b="1">
                    <a:effectLst/>
                    <a:latin typeface="Tahoma"/>
                    <a:ea typeface="Calibri"/>
                    <a:cs typeface="Times New Roman"/>
                  </a:rPr>
                  <a:t>more</a:t>
                </a:r>
                <a:r>
                  <a:rPr lang="en-US" sz="700" b="1" spc="90">
                    <a:effectLst/>
                    <a:latin typeface="Tahoma"/>
                    <a:ea typeface="Calibri"/>
                    <a:cs typeface="Times New Roman"/>
                  </a:rPr>
                  <a:t> </a:t>
                </a:r>
                <a:r>
                  <a:rPr lang="en-US" sz="700" b="1">
                    <a:effectLst/>
                    <a:latin typeface="Tahoma"/>
                    <a:ea typeface="Calibri"/>
                    <a:cs typeface="Times New Roman"/>
                  </a:rPr>
                  <a:t>frequently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70" name="Text Box 13"/>
              <p:cNvSpPr txBox="1">
                <a:spLocks noChangeArrowheads="1"/>
              </p:cNvSpPr>
              <p:nvPr/>
            </p:nvSpPr>
            <p:spPr bwMode="auto">
              <a:xfrm>
                <a:off x="1170" y="4294"/>
                <a:ext cx="944" cy="1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ts val="690"/>
                  </a:lnSpc>
                  <a:spcAft>
                    <a:spcPts val="0"/>
                  </a:spcAft>
                </a:pPr>
                <a:r>
                  <a:rPr lang="en-US" sz="700" b="1">
                    <a:solidFill>
                      <a:srgbClr val="FFFFFF"/>
                    </a:solidFill>
                    <a:effectLst/>
                    <a:latin typeface="Tahoma"/>
                    <a:ea typeface="Calibri"/>
                    <a:cs typeface="Times New Roman"/>
                  </a:rPr>
                  <a:t>JOBS</a:t>
                </a:r>
                <a:r>
                  <a:rPr lang="en-US" sz="700" b="1" spc="-60">
                    <a:solidFill>
                      <a:srgbClr val="FFFFFF"/>
                    </a:solidFill>
                    <a:effectLst/>
                    <a:latin typeface="Tahoma"/>
                    <a:ea typeface="Calibri"/>
                    <a:cs typeface="Times New Roman"/>
                  </a:rPr>
                  <a:t> </a:t>
                </a:r>
                <a:r>
                  <a:rPr lang="en-US" sz="700" b="1">
                    <a:solidFill>
                      <a:srgbClr val="FFFFFF"/>
                    </a:solidFill>
                    <a:effectLst/>
                    <a:latin typeface="Tahoma"/>
                    <a:ea typeface="Calibri"/>
                    <a:cs typeface="Times New Roman"/>
                  </a:rPr>
                  <a:t>OF</a:t>
                </a:r>
                <a:r>
                  <a:rPr lang="en-US" sz="700" b="1" spc="-55">
                    <a:solidFill>
                      <a:srgbClr val="FFFFFF"/>
                    </a:solidFill>
                    <a:effectLst/>
                    <a:latin typeface="Tahoma"/>
                    <a:ea typeface="Calibri"/>
                    <a:cs typeface="Times New Roman"/>
                  </a:rPr>
                  <a:t> </a:t>
                </a:r>
                <a:r>
                  <a:rPr lang="en-US" sz="700" b="1">
                    <a:solidFill>
                      <a:srgbClr val="FFFFFF"/>
                    </a:solidFill>
                    <a:effectLst/>
                    <a:latin typeface="Tahoma"/>
                    <a:ea typeface="Calibri"/>
                    <a:cs typeface="Times New Roman"/>
                  </a:rPr>
                  <a:t>THE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71" name="Text Box 12"/>
              <p:cNvSpPr txBox="1">
                <a:spLocks noChangeArrowheads="1"/>
              </p:cNvSpPr>
              <p:nvPr/>
            </p:nvSpPr>
            <p:spPr bwMode="auto">
              <a:xfrm>
                <a:off x="2240" y="4189"/>
                <a:ext cx="963" cy="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ts val="1785"/>
                  </a:lnSpc>
                  <a:spcAft>
                    <a:spcPts val="0"/>
                  </a:spcAft>
                </a:pPr>
                <a:r>
                  <a:rPr lang="en-US" sz="1750" b="1" spc="-30">
                    <a:solidFill>
                      <a:srgbClr val="FFFFFF"/>
                    </a:solidFill>
                    <a:effectLst/>
                    <a:latin typeface="Calibri"/>
                    <a:ea typeface="Calibri"/>
                    <a:cs typeface="Times New Roman"/>
                  </a:rPr>
                  <a:t>PAST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72" name="Text Box 11"/>
              <p:cNvSpPr txBox="1">
                <a:spLocks noChangeArrowheads="1"/>
              </p:cNvSpPr>
              <p:nvPr/>
            </p:nvSpPr>
            <p:spPr bwMode="auto">
              <a:xfrm>
                <a:off x="3991" y="4897"/>
                <a:ext cx="1122" cy="5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 marL="92710">
                  <a:lnSpc>
                    <a:spcPts val="720"/>
                  </a:lnSpc>
                  <a:spcAft>
                    <a:spcPts val="0"/>
                  </a:spcAft>
                </a:pPr>
                <a:r>
                  <a:rPr lang="en-US" sz="700" b="1" spc="-5">
                    <a:solidFill>
                      <a:srgbClr val="54616C"/>
                    </a:solidFill>
                    <a:effectLst/>
                    <a:latin typeface="Tahoma"/>
                    <a:ea typeface="Calibri"/>
                    <a:cs typeface="Times New Roman"/>
                  </a:rPr>
                  <a:t>Community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  <a:p>
                <a:pPr indent="112395">
                  <a:lnSpc>
                    <a:spcPct val="111000"/>
                  </a:lnSpc>
                  <a:spcBef>
                    <a:spcPts val="100"/>
                  </a:spcBef>
                  <a:spcAft>
                    <a:spcPts val="0"/>
                  </a:spcAft>
                </a:pPr>
                <a:r>
                  <a:rPr lang="en-US" sz="700" b="1">
                    <a:solidFill>
                      <a:srgbClr val="54616C"/>
                    </a:solidFill>
                    <a:effectLst/>
                    <a:latin typeface="Tahoma"/>
                    <a:ea typeface="Calibri"/>
                    <a:cs typeface="Times New Roman"/>
                  </a:rPr>
                  <a:t>&amp;</a:t>
                </a:r>
                <a:r>
                  <a:rPr lang="en-US" sz="700" b="1" spc="10">
                    <a:solidFill>
                      <a:srgbClr val="54616C"/>
                    </a:solidFill>
                    <a:effectLst/>
                    <a:latin typeface="Tahoma"/>
                    <a:ea typeface="Calibri"/>
                    <a:cs typeface="Times New Roman"/>
                  </a:rPr>
                  <a:t> </a:t>
                </a:r>
                <a:r>
                  <a:rPr lang="en-US" sz="700" b="1" spc="-5">
                    <a:solidFill>
                      <a:srgbClr val="54616C"/>
                    </a:solidFill>
                    <a:effectLst/>
                    <a:latin typeface="Tahoma"/>
                    <a:ea typeface="Calibri"/>
                    <a:cs typeface="Times New Roman"/>
                  </a:rPr>
                  <a:t>Personal</a:t>
                </a:r>
                <a:r>
                  <a:rPr lang="en-US" sz="700" b="1" spc="100">
                    <a:solidFill>
                      <a:srgbClr val="54616C"/>
                    </a:solidFill>
                    <a:effectLst/>
                    <a:latin typeface="Tahoma"/>
                    <a:ea typeface="Calibri"/>
                    <a:cs typeface="Times New Roman"/>
                  </a:rPr>
                  <a:t> </a:t>
                </a:r>
                <a:r>
                  <a:rPr lang="en-US" sz="700" b="1">
                    <a:solidFill>
                      <a:srgbClr val="54616C"/>
                    </a:solidFill>
                    <a:effectLst/>
                    <a:latin typeface="Tahoma"/>
                    <a:ea typeface="Calibri"/>
                    <a:cs typeface="Times New Roman"/>
                  </a:rPr>
                  <a:t>Service</a:t>
                </a:r>
                <a:r>
                  <a:rPr lang="en-US" sz="700" b="1" spc="-75">
                    <a:solidFill>
                      <a:srgbClr val="54616C"/>
                    </a:solidFill>
                    <a:effectLst/>
                    <a:latin typeface="Tahoma"/>
                    <a:ea typeface="Calibri"/>
                    <a:cs typeface="Times New Roman"/>
                  </a:rPr>
                  <a:t> </a:t>
                </a:r>
                <a:r>
                  <a:rPr lang="en-US" sz="700" b="1">
                    <a:solidFill>
                      <a:srgbClr val="54616C"/>
                    </a:solidFill>
                    <a:effectLst/>
                    <a:latin typeface="Tahoma"/>
                    <a:ea typeface="Calibri"/>
                    <a:cs typeface="Times New Roman"/>
                  </a:rPr>
                  <a:t>workers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73" name="Text Box 10"/>
              <p:cNvSpPr txBox="1">
                <a:spLocks noChangeArrowheads="1"/>
              </p:cNvSpPr>
              <p:nvPr/>
            </p:nvSpPr>
            <p:spPr bwMode="auto">
              <a:xfrm>
                <a:off x="8327" y="4293"/>
                <a:ext cx="2376" cy="7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ts val="680"/>
                  </a:lnSpc>
                  <a:spcAft>
                    <a:spcPts val="0"/>
                  </a:spcAft>
                </a:pPr>
                <a:r>
                  <a:rPr lang="en-US" sz="700" b="1" spc="-5">
                    <a:effectLst/>
                    <a:latin typeface="Tahoma"/>
                    <a:ea typeface="Calibri"/>
                    <a:cs typeface="Times New Roman"/>
                  </a:rPr>
                  <a:t>Presentation</a:t>
                </a:r>
                <a:r>
                  <a:rPr lang="en-US" sz="700" b="1" spc="35">
                    <a:effectLst/>
                    <a:latin typeface="Tahoma"/>
                    <a:ea typeface="Calibri"/>
                    <a:cs typeface="Times New Roman"/>
                  </a:rPr>
                  <a:t> </a:t>
                </a:r>
                <a:r>
                  <a:rPr lang="en-US" sz="700" b="1" spc="-5">
                    <a:effectLst/>
                    <a:latin typeface="Tahoma"/>
                    <a:ea typeface="Calibri"/>
                    <a:cs typeface="Times New Roman"/>
                  </a:rPr>
                  <a:t>skills</a:t>
                </a:r>
                <a:r>
                  <a:rPr lang="en-US" sz="700" b="1" spc="35">
                    <a:effectLst/>
                    <a:latin typeface="Tahoma"/>
                    <a:ea typeface="Calibri"/>
                    <a:cs typeface="Times New Roman"/>
                  </a:rPr>
                  <a:t> </a:t>
                </a:r>
                <a:r>
                  <a:rPr lang="en-US" sz="700" b="1" spc="-5">
                    <a:effectLst/>
                    <a:latin typeface="Tahoma"/>
                    <a:ea typeface="Calibri"/>
                    <a:cs typeface="Times New Roman"/>
                  </a:rPr>
                  <a:t>are</a:t>
                </a:r>
                <a:r>
                  <a:rPr lang="en-US" sz="700" b="1" spc="35">
                    <a:effectLst/>
                    <a:latin typeface="Tahoma"/>
                    <a:ea typeface="Calibri"/>
                    <a:cs typeface="Times New Roman"/>
                  </a:rPr>
                  <a:t> </a:t>
                </a:r>
                <a:r>
                  <a:rPr lang="en-US" sz="700" b="1">
                    <a:effectLst/>
                    <a:latin typeface="Tahoma"/>
                    <a:ea typeface="Calibri"/>
                    <a:cs typeface="Times New Roman"/>
                  </a:rPr>
                  <a:t>demanded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  <a:p>
                <a:pPr>
                  <a:lnSpc>
                    <a:spcPts val="2185"/>
                  </a:lnSpc>
                  <a:spcAft>
                    <a:spcPts val="0"/>
                  </a:spcAft>
                </a:pPr>
                <a:r>
                  <a:rPr lang="en-US" sz="1900" b="1">
                    <a:solidFill>
                      <a:srgbClr val="3B5AA5"/>
                    </a:solidFill>
                    <a:effectLst/>
                    <a:latin typeface="Calibri"/>
                    <a:ea typeface="Calibri"/>
                    <a:cs typeface="Times New Roman"/>
                  </a:rPr>
                  <a:t>110%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  <a:p>
                <a:pPr>
                  <a:lnSpc>
                    <a:spcPts val="750"/>
                  </a:lnSpc>
                  <a:spcAft>
                    <a:spcPts val="0"/>
                  </a:spcAft>
                </a:pPr>
                <a:r>
                  <a:rPr lang="en-US" sz="700" b="1">
                    <a:effectLst/>
                    <a:latin typeface="Tahoma"/>
                    <a:ea typeface="Calibri"/>
                    <a:cs typeface="Times New Roman"/>
                  </a:rPr>
                  <a:t>more</a:t>
                </a:r>
                <a:r>
                  <a:rPr lang="en-US" sz="700" b="1" spc="90">
                    <a:effectLst/>
                    <a:latin typeface="Tahoma"/>
                    <a:ea typeface="Calibri"/>
                    <a:cs typeface="Times New Roman"/>
                  </a:rPr>
                  <a:t> </a:t>
                </a:r>
                <a:r>
                  <a:rPr lang="en-US" sz="700" b="1">
                    <a:effectLst/>
                    <a:latin typeface="Tahoma"/>
                    <a:ea typeface="Calibri"/>
                    <a:cs typeface="Times New Roman"/>
                  </a:rPr>
                  <a:t>frequently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74" name="Text Box 9"/>
              <p:cNvSpPr txBox="1">
                <a:spLocks noChangeArrowheads="1"/>
              </p:cNvSpPr>
              <p:nvPr/>
            </p:nvSpPr>
            <p:spPr bwMode="auto">
              <a:xfrm>
                <a:off x="5602" y="5023"/>
                <a:ext cx="364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ts val="720"/>
                  </a:lnSpc>
                  <a:spcAft>
                    <a:spcPts val="0"/>
                  </a:spcAft>
                </a:pPr>
                <a:r>
                  <a:rPr lang="en-US" sz="700" b="1">
                    <a:solidFill>
                      <a:srgbClr val="54616C"/>
                    </a:solidFill>
                    <a:effectLst/>
                    <a:latin typeface="Tahoma"/>
                    <a:ea typeface="Calibri"/>
                    <a:cs typeface="Times New Roman"/>
                  </a:rPr>
                  <a:t>Sales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75" name="Text Box 8"/>
              <p:cNvSpPr txBox="1">
                <a:spLocks noChangeArrowheads="1"/>
              </p:cNvSpPr>
              <p:nvPr/>
            </p:nvSpPr>
            <p:spPr bwMode="auto">
              <a:xfrm>
                <a:off x="815" y="5872"/>
                <a:ext cx="1065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ts val="720"/>
                  </a:lnSpc>
                  <a:spcAft>
                    <a:spcPts val="0"/>
                  </a:spcAft>
                </a:pPr>
                <a:r>
                  <a:rPr lang="en-US" sz="700" b="1">
                    <a:solidFill>
                      <a:srgbClr val="54616C"/>
                    </a:solidFill>
                    <a:effectLst/>
                    <a:latin typeface="Tahoma"/>
                    <a:ea typeface="Calibri"/>
                    <a:cs typeface="Times New Roman"/>
                  </a:rPr>
                  <a:t>Administration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76" name="Text Box 7"/>
              <p:cNvSpPr txBox="1">
                <a:spLocks noChangeArrowheads="1"/>
              </p:cNvSpPr>
              <p:nvPr/>
            </p:nvSpPr>
            <p:spPr bwMode="auto">
              <a:xfrm>
                <a:off x="2226" y="5815"/>
                <a:ext cx="749" cy="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 marL="17780" indent="-18415">
                  <a:lnSpc>
                    <a:spcPts val="720"/>
                  </a:lnSpc>
                  <a:spcAft>
                    <a:spcPts val="0"/>
                  </a:spcAft>
                </a:pPr>
                <a:r>
                  <a:rPr lang="en-US" sz="700" b="1">
                    <a:solidFill>
                      <a:srgbClr val="54616C"/>
                    </a:solidFill>
                    <a:effectLst/>
                    <a:latin typeface="Tahoma"/>
                    <a:ea typeface="Calibri"/>
                    <a:cs typeface="Times New Roman"/>
                  </a:rPr>
                  <a:t>Machinery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  <a:p>
                <a:pPr marL="17780">
                  <a:spcBef>
                    <a:spcPts val="100"/>
                  </a:spcBef>
                  <a:spcAft>
                    <a:spcPts val="0"/>
                  </a:spcAft>
                </a:pPr>
                <a:r>
                  <a:rPr lang="en-US" sz="700" b="1">
                    <a:solidFill>
                      <a:srgbClr val="54616C"/>
                    </a:solidFill>
                    <a:effectLst/>
                    <a:latin typeface="Tahoma"/>
                    <a:ea typeface="Calibri"/>
                    <a:cs typeface="Times New Roman"/>
                  </a:rPr>
                  <a:t>opetators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77" name="Text Box 6"/>
              <p:cNvSpPr txBox="1">
                <a:spLocks noChangeArrowheads="1"/>
              </p:cNvSpPr>
              <p:nvPr/>
            </p:nvSpPr>
            <p:spPr bwMode="auto">
              <a:xfrm>
                <a:off x="4081" y="5907"/>
                <a:ext cx="5251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ts val="1230"/>
                  </a:lnSpc>
                  <a:spcAft>
                    <a:spcPts val="0"/>
                  </a:spcAft>
                </a:pPr>
                <a:r>
                  <a:rPr lang="en-US" sz="1200" b="1" spc="-5">
                    <a:solidFill>
                      <a:srgbClr val="E40426"/>
                    </a:solidFill>
                    <a:effectLst/>
                    <a:latin typeface="Gill Sans MT"/>
                    <a:ea typeface="Calibri"/>
                    <a:cs typeface="Times New Roman"/>
                  </a:rPr>
                  <a:t>Jobs</a:t>
                </a:r>
                <a:r>
                  <a:rPr lang="en-US" sz="1200" b="1" spc="5">
                    <a:solidFill>
                      <a:srgbClr val="E40426"/>
                    </a:solidFill>
                    <a:effectLst/>
                    <a:latin typeface="Gill Sans MT"/>
                    <a:ea typeface="Calibri"/>
                    <a:cs typeface="Times New Roman"/>
                  </a:rPr>
                  <a:t> </a:t>
                </a:r>
                <a:r>
                  <a:rPr lang="en-US" sz="1200" b="1" spc="-5">
                    <a:solidFill>
                      <a:srgbClr val="E40426"/>
                    </a:solidFill>
                    <a:effectLst/>
                    <a:latin typeface="Gill Sans MT"/>
                    <a:ea typeface="Calibri"/>
                    <a:cs typeface="Times New Roman"/>
                  </a:rPr>
                  <a:t>of</a:t>
                </a:r>
                <a:r>
                  <a:rPr lang="en-US" sz="1200" b="1" spc="10">
                    <a:solidFill>
                      <a:srgbClr val="E40426"/>
                    </a:solidFill>
                    <a:effectLst/>
                    <a:latin typeface="Gill Sans MT"/>
                    <a:ea typeface="Calibri"/>
                    <a:cs typeface="Times New Roman"/>
                  </a:rPr>
                  <a:t> </a:t>
                </a:r>
                <a:r>
                  <a:rPr lang="en-US" sz="1200" b="1" spc="-5">
                    <a:solidFill>
                      <a:srgbClr val="E40426"/>
                    </a:solidFill>
                    <a:effectLst/>
                    <a:latin typeface="Gill Sans MT"/>
                    <a:ea typeface="Calibri"/>
                    <a:cs typeface="Times New Roman"/>
                  </a:rPr>
                  <a:t>the</a:t>
                </a:r>
                <a:r>
                  <a:rPr lang="en-US" sz="1200" b="1" spc="5">
                    <a:solidFill>
                      <a:srgbClr val="E40426"/>
                    </a:solidFill>
                    <a:effectLst/>
                    <a:latin typeface="Gill Sans MT"/>
                    <a:ea typeface="Calibri"/>
                    <a:cs typeface="Times New Roman"/>
                  </a:rPr>
                  <a:t> </a:t>
                </a:r>
                <a:r>
                  <a:rPr lang="en-US" sz="1200" b="1" spc="-5">
                    <a:solidFill>
                      <a:srgbClr val="E40426"/>
                    </a:solidFill>
                    <a:effectLst/>
                    <a:latin typeface="Gill Sans MT"/>
                    <a:ea typeface="Calibri"/>
                    <a:cs typeface="Times New Roman"/>
                  </a:rPr>
                  <a:t>future</a:t>
                </a:r>
                <a:r>
                  <a:rPr lang="en-US" sz="1200" b="1" spc="10">
                    <a:solidFill>
                      <a:srgbClr val="E40426"/>
                    </a:solidFill>
                    <a:effectLst/>
                    <a:latin typeface="Gill Sans MT"/>
                    <a:ea typeface="Calibri"/>
                    <a:cs typeface="Times New Roman"/>
                  </a:rPr>
                  <a:t> </a:t>
                </a:r>
                <a:r>
                  <a:rPr lang="en-US" sz="1200" b="1">
                    <a:solidFill>
                      <a:srgbClr val="E40426"/>
                    </a:solidFill>
                    <a:effectLst/>
                    <a:latin typeface="Gill Sans MT"/>
                    <a:ea typeface="Calibri"/>
                    <a:cs typeface="Times New Roman"/>
                  </a:rPr>
                  <a:t>demand enterprise</a:t>
                </a:r>
                <a:r>
                  <a:rPr lang="en-US" sz="1200" b="1" spc="5">
                    <a:solidFill>
                      <a:srgbClr val="E40426"/>
                    </a:solidFill>
                    <a:effectLst/>
                    <a:latin typeface="Gill Sans MT"/>
                    <a:ea typeface="Calibri"/>
                    <a:cs typeface="Times New Roman"/>
                  </a:rPr>
                  <a:t> </a:t>
                </a:r>
                <a:r>
                  <a:rPr lang="en-US" sz="1200" b="1">
                    <a:solidFill>
                      <a:srgbClr val="E40426"/>
                    </a:solidFill>
                    <a:effectLst/>
                    <a:latin typeface="Gill Sans MT"/>
                    <a:ea typeface="Calibri"/>
                    <a:cs typeface="Times New Roman"/>
                  </a:rPr>
                  <a:t>skills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78" name="Text Box 5"/>
              <p:cNvSpPr txBox="1">
                <a:spLocks noChangeArrowheads="1"/>
              </p:cNvSpPr>
              <p:nvPr/>
            </p:nvSpPr>
            <p:spPr bwMode="auto">
              <a:xfrm>
                <a:off x="4081" y="6211"/>
                <a:ext cx="1878" cy="7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ts val="3975"/>
                  </a:lnSpc>
                  <a:spcAft>
                    <a:spcPts val="0"/>
                  </a:spcAft>
                </a:pPr>
                <a:r>
                  <a:rPr lang="en-US" sz="3950" b="1">
                    <a:solidFill>
                      <a:srgbClr val="E40426"/>
                    </a:solidFill>
                    <a:effectLst/>
                    <a:latin typeface="Calibri"/>
                    <a:ea typeface="Calibri"/>
                    <a:cs typeface="Times New Roman"/>
                  </a:rPr>
                  <a:t>70%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79" name="Text Box 4"/>
              <p:cNvSpPr txBox="1">
                <a:spLocks noChangeArrowheads="1"/>
              </p:cNvSpPr>
              <p:nvPr/>
            </p:nvSpPr>
            <p:spPr bwMode="auto">
              <a:xfrm>
                <a:off x="6057" y="6304"/>
                <a:ext cx="3250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ts val="1230"/>
                  </a:lnSpc>
                  <a:spcAft>
                    <a:spcPts val="0"/>
                  </a:spcAft>
                </a:pPr>
                <a:r>
                  <a:rPr lang="en-US" sz="1200" b="1">
                    <a:solidFill>
                      <a:srgbClr val="E40426"/>
                    </a:solidFill>
                    <a:effectLst/>
                    <a:latin typeface="Gill Sans MT"/>
                    <a:ea typeface="Calibri"/>
                    <a:cs typeface="Times New Roman"/>
                  </a:rPr>
                  <a:t>more</a:t>
                </a:r>
                <a:r>
                  <a:rPr lang="en-US" sz="1200" b="1" spc="-15">
                    <a:solidFill>
                      <a:srgbClr val="E40426"/>
                    </a:solidFill>
                    <a:effectLst/>
                    <a:latin typeface="Gill Sans MT"/>
                    <a:ea typeface="Calibri"/>
                    <a:cs typeface="Times New Roman"/>
                  </a:rPr>
                  <a:t> </a:t>
                </a:r>
                <a:r>
                  <a:rPr lang="en-US" sz="1200" b="1" spc="-5">
                    <a:solidFill>
                      <a:srgbClr val="E40426"/>
                    </a:solidFill>
                    <a:effectLst/>
                    <a:latin typeface="Gill Sans MT"/>
                    <a:ea typeface="Calibri"/>
                    <a:cs typeface="Times New Roman"/>
                  </a:rPr>
                  <a:t>than</a:t>
                </a:r>
                <a:r>
                  <a:rPr lang="en-US" sz="1200" b="1" spc="-10">
                    <a:solidFill>
                      <a:srgbClr val="E40426"/>
                    </a:solidFill>
                    <a:effectLst/>
                    <a:latin typeface="Gill Sans MT"/>
                    <a:ea typeface="Calibri"/>
                    <a:cs typeface="Times New Roman"/>
                  </a:rPr>
                  <a:t> </a:t>
                </a:r>
                <a:r>
                  <a:rPr lang="en-US" sz="1200" b="1" spc="-5">
                    <a:solidFill>
                      <a:srgbClr val="E40426"/>
                    </a:solidFill>
                    <a:effectLst/>
                    <a:latin typeface="Gill Sans MT"/>
                    <a:ea typeface="Calibri"/>
                    <a:cs typeface="Times New Roman"/>
                  </a:rPr>
                  <a:t>jobs</a:t>
                </a:r>
                <a:r>
                  <a:rPr lang="en-US" sz="1200" b="1" spc="-10">
                    <a:solidFill>
                      <a:srgbClr val="E40426"/>
                    </a:solidFill>
                    <a:effectLst/>
                    <a:latin typeface="Gill Sans MT"/>
                    <a:ea typeface="Calibri"/>
                    <a:cs typeface="Times New Roman"/>
                  </a:rPr>
                  <a:t> </a:t>
                </a:r>
                <a:r>
                  <a:rPr lang="en-US" sz="1200" b="1" spc="-5">
                    <a:solidFill>
                      <a:srgbClr val="E40426"/>
                    </a:solidFill>
                    <a:effectLst/>
                    <a:latin typeface="Gill Sans MT"/>
                    <a:ea typeface="Calibri"/>
                    <a:cs typeface="Times New Roman"/>
                  </a:rPr>
                  <a:t>of</a:t>
                </a:r>
                <a:r>
                  <a:rPr lang="en-US" sz="1200" b="1" spc="-10">
                    <a:solidFill>
                      <a:srgbClr val="E40426"/>
                    </a:solidFill>
                    <a:effectLst/>
                    <a:latin typeface="Gill Sans MT"/>
                    <a:ea typeface="Calibri"/>
                    <a:cs typeface="Times New Roman"/>
                  </a:rPr>
                  <a:t> </a:t>
                </a:r>
                <a:r>
                  <a:rPr lang="en-US" sz="1200" b="1" spc="-5">
                    <a:solidFill>
                      <a:srgbClr val="E40426"/>
                    </a:solidFill>
                    <a:effectLst/>
                    <a:latin typeface="Gill Sans MT"/>
                    <a:ea typeface="Calibri"/>
                    <a:cs typeface="Times New Roman"/>
                  </a:rPr>
                  <a:t>the</a:t>
                </a:r>
                <a:r>
                  <a:rPr lang="en-US" sz="1200" b="1" spc="-10">
                    <a:solidFill>
                      <a:srgbClr val="E40426"/>
                    </a:solidFill>
                    <a:effectLst/>
                    <a:latin typeface="Gill Sans MT"/>
                    <a:ea typeface="Calibri"/>
                    <a:cs typeface="Times New Roman"/>
                  </a:rPr>
                  <a:t> </a:t>
                </a:r>
                <a:r>
                  <a:rPr lang="en-US" sz="1200" b="1">
                    <a:solidFill>
                      <a:srgbClr val="E40426"/>
                    </a:solidFill>
                    <a:effectLst/>
                    <a:latin typeface="Gill Sans MT"/>
                    <a:ea typeface="Calibri"/>
                    <a:cs typeface="Times New Roman"/>
                  </a:rPr>
                  <a:t>past</a:t>
                </a:r>
                <a:endParaRPr lang="en-AU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1090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0704" y="275560"/>
            <a:ext cx="12558671" cy="624978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2852936"/>
            <a:ext cx="10972800" cy="1656184"/>
          </a:xfrm>
        </p:spPr>
        <p:txBody>
          <a:bodyPr>
            <a:normAutofit/>
          </a:bodyPr>
          <a:lstStyle/>
          <a:p>
            <a:r>
              <a:rPr lang="en-AU" sz="7200" b="1" dirty="0" smtClean="0"/>
              <a:t>Teamwork</a:t>
            </a:r>
            <a:endParaRPr lang="en-AU" sz="7200" b="1" dirty="0"/>
          </a:p>
        </p:txBody>
      </p:sp>
    </p:spTree>
    <p:extLst>
      <p:ext uri="{BB962C8B-B14F-4D97-AF65-F5344CB8AC3E}">
        <p14:creationId xmlns:p14="http://schemas.microsoft.com/office/powerpoint/2010/main" val="398829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ENCOURAGING TEAMWORK </a:t>
            </a:r>
            <a:endParaRPr lang="en-A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 smtClean="0"/>
              <a:t>No friendship groups</a:t>
            </a:r>
          </a:p>
          <a:p>
            <a:pPr marL="0" indent="0">
              <a:buNone/>
            </a:pPr>
            <a:r>
              <a:rPr lang="en-AU" dirty="0" smtClean="0"/>
              <a:t>Name tags</a:t>
            </a:r>
          </a:p>
          <a:p>
            <a:pPr marL="0" indent="0">
              <a:buNone/>
            </a:pPr>
            <a:r>
              <a:rPr lang="en-AU" dirty="0" smtClean="0"/>
              <a:t>Decision making strategies</a:t>
            </a:r>
          </a:p>
          <a:p>
            <a:pPr marL="0" indent="0">
              <a:buNone/>
            </a:pPr>
            <a:r>
              <a:rPr lang="en-AU" dirty="0" smtClean="0"/>
              <a:t>Competition </a:t>
            </a:r>
          </a:p>
          <a:p>
            <a:pPr marL="0" indent="0">
              <a:buNone/>
            </a:pPr>
            <a:r>
              <a:rPr lang="en-AU" dirty="0" smtClean="0"/>
              <a:t>Division of labour</a:t>
            </a:r>
          </a:p>
          <a:p>
            <a:pPr marL="0" indent="0">
              <a:buNone/>
            </a:pPr>
            <a:r>
              <a:rPr lang="en-AU" dirty="0" smtClean="0"/>
              <a:t>Morning briefings</a:t>
            </a:r>
          </a:p>
          <a:p>
            <a:pPr marL="0" indent="0">
              <a:buNone/>
            </a:pPr>
            <a:r>
              <a:rPr lang="en-AU" dirty="0" smtClean="0"/>
              <a:t>Regular meetings</a:t>
            </a:r>
          </a:p>
          <a:p>
            <a:pPr marL="0" indent="0">
              <a:buNone/>
            </a:pPr>
            <a:r>
              <a:rPr lang="en-AU" dirty="0" smtClean="0"/>
              <a:t>Feedback on group performance</a:t>
            </a:r>
          </a:p>
          <a:p>
            <a:pPr marL="0" indent="0">
              <a:buNone/>
            </a:pP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022" y="1507472"/>
            <a:ext cx="4897996" cy="5350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564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 - &amp;quot;School to Work Objectives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UTS Business School Enterprise Challenge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Deeper Learning and Understanding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Contributors to the Program&amp;quot;&quot;/&gt;&lt;property id=&quot;20307&quot; value=&quot;260&quot;/&gt;&lt;/object&gt;&lt;object type=&quot;3&quot; unique_id=&quot;10009&quot;&gt;&lt;property id=&quot;20148&quot; value=&quot;5&quot;/&gt;&lt;property id=&quot;20300&quot; value=&quot;Slide 6&quot;/&gt;&lt;property id=&quot;20307&quot; value=&quot;264&quot;/&gt;&lt;/object&gt;&lt;object type=&quot;3&quot; unique_id=&quot;10010&quot;&gt;&lt;property id=&quot;20148&quot; value=&quot;5&quot;/&gt;&lt;property id=&quot;20300&quot; value=&quot;Slide 7&quot;/&gt;&lt;property id=&quot;20307&quot; value=&quot;261&quot;/&gt;&lt;/object&gt;&lt;object type=&quot;3&quot; unique_id=&quot;10011&quot;&gt;&lt;property id=&quot;20148&quot; value=&quot;5&quot;/&gt;&lt;property id=&quot;20300&quot; value=&quot;Slide 8 - &amp;quot;Teamwork&amp;quot;&quot;/&gt;&lt;property id=&quot;20307&quot; value=&quot;265&quot;/&gt;&lt;/object&gt;&lt;object type=&quot;3&quot; unique_id=&quot;10012&quot;&gt;&lt;property id=&quot;20148&quot; value=&quot;5&quot;/&gt;&lt;property id=&quot;20300&quot; value=&quot;Slide 9 - &amp;quot;ENCOURAGING TEAMWORK &amp;quot;&quot;/&gt;&lt;property id=&quot;20307&quot; value=&quot;266&quot;/&gt;&lt;/object&gt;&lt;object type=&quot;3&quot; unique_id=&quot;10013&quot;&gt;&lt;property id=&quot;20148&quot; value=&quot;5&quot;/&gt;&lt;property id=&quot;20300&quot; value=&quot;Slide 10 - &amp;quot;BONDING &amp;amp; CREATIVITY&amp;quot;&quot;/&gt;&lt;property id=&quot;20307&quot; value=&quot;267&quot;/&gt;&lt;/object&gt;&lt;object type=&quot;3&quot; unique_id=&quot;10014&quot;&gt;&lt;property id=&quot;20148&quot; value=&quot;5&quot;/&gt;&lt;property id=&quot;20300&quot; value=&quot;Slide 11 - &amp;quot;TEAM CHALLENGES&amp;quot;&quot;/&gt;&lt;property id=&quot;20307&quot; value=&quot;268&quot;/&gt;&lt;/object&gt;&lt;object type=&quot;3&quot; unique_id=&quot;10015&quot;&gt;&lt;property id=&quot;20148&quot; value=&quot;5&quot;/&gt;&lt;property id=&quot;20300&quot; value=&quot;Slide 12 - &amp;quot;TIME MANGEMENT&amp;quot;&quot;/&gt;&lt;property id=&quot;20307&quot; value=&quot;269&quot;/&gt;&lt;/object&gt;&lt;object type=&quot;3&quot; unique_id=&quot;10016&quot;&gt;&lt;property id=&quot;20148&quot; value=&quot;5&quot;/&gt;&lt;property id=&quot;20300&quot; value=&quot;Slide 13 - &amp;quot;What do we actually do?&amp;quot;&quot;/&gt;&lt;property id=&quot;20307&quot; value=&quot;271&quot;/&gt;&lt;/object&gt;&lt;object type=&quot;3&quot; unique_id=&quot;10017&quot;&gt;&lt;property id=&quot;20148&quot; value=&quot;5&quot;/&gt;&lt;property id=&quot;20300&quot; value=&quot;Slide 14 - &amp;quot;The Backdrop of the Simulation – Profit and Loss&amp;quot;&quot;/&gt;&lt;property id=&quot;20307&quot; value=&quot;272&quot;/&gt;&lt;/object&gt;&lt;object type=&quot;3&quot; unique_id=&quot;10018&quot;&gt;&lt;property id=&quot;20148&quot; value=&quot;5&quot;/&gt;&lt;property id=&quot;20300&quot; value=&quot;Slide 15 - &amp;quot;The Enterprise News&amp;quot;&quot;/&gt;&lt;property id=&quot;20307&quot; value=&quot;273&quot;/&gt;&lt;/object&gt;&lt;object type=&quot;3&quot; unique_id=&quot;10019&quot;&gt;&lt;property id=&quot;20148&quot; value=&quot;5&quot;/&gt;&lt;property id=&quot;20300&quot; value=&quot;Slide 16&quot;/&gt;&lt;property id=&quot;20307&quot; value=&quot;274&quot;/&gt;&lt;/object&gt;&lt;object type=&quot;3&quot; unique_id=&quot;10020&quot;&gt;&lt;property id=&quot;20148&quot; value=&quot;5&quot;/&gt;&lt;property id=&quot;20300&quot; value=&quot;Slide 17 - &amp;quot;Impacts of the Enterprise News&amp;quot;&quot;/&gt;&lt;property id=&quot;20307&quot; value=&quot;275&quot;/&gt;&lt;/object&gt;&lt;object type=&quot;3&quot; unique_id=&quot;10021&quot;&gt;&lt;property id=&quot;20148&quot; value=&quot;5&quot;/&gt;&lt;property id=&quot;20300&quot; value=&quot;Slide 18&quot;/&gt;&lt;property id=&quot;20307&quot; value=&quot;276&quot;/&gt;&lt;/object&gt;&lt;object type=&quot;3&quot; unique_id=&quot;10022&quot;&gt;&lt;property id=&quot;20148&quot; value=&quot;5&quot;/&gt;&lt;property id=&quot;20300&quot; value=&quot;Slide 19 - &amp;quot;Where is School to Work Funding Expended&amp;quot;&quot;/&gt;&lt;property id=&quot;20307&quot; value=&quot;277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620</Words>
  <Application>Microsoft Macintosh PowerPoint</Application>
  <PresentationFormat>Custom</PresentationFormat>
  <Paragraphs>133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School to Work Objectives</vt:lpstr>
      <vt:lpstr>UTS Business School Enterprise Challenge</vt:lpstr>
      <vt:lpstr>Deeper Learning and Understanding</vt:lpstr>
      <vt:lpstr>Contributors to the Program</vt:lpstr>
      <vt:lpstr>PowerPoint Presentation</vt:lpstr>
      <vt:lpstr>PowerPoint Presentation</vt:lpstr>
      <vt:lpstr>Teamwork</vt:lpstr>
      <vt:lpstr>ENCOURAGING TEAMWORK </vt:lpstr>
      <vt:lpstr>BONDING &amp; CREATIVITY</vt:lpstr>
      <vt:lpstr>TEAM CHALLENGES</vt:lpstr>
      <vt:lpstr>TIME MANGEMENT</vt:lpstr>
      <vt:lpstr>What do we actually do?</vt:lpstr>
      <vt:lpstr>The Backdrop of the Simulation – Profit and Loss</vt:lpstr>
      <vt:lpstr>The Enterprise News</vt:lpstr>
      <vt:lpstr>PowerPoint Presentation</vt:lpstr>
      <vt:lpstr>Impacts of the Enterprise News</vt:lpstr>
      <vt:lpstr>PowerPoint Presentation</vt:lpstr>
      <vt:lpstr>Where is School to Work Funding Expended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Cusick</dc:creator>
  <cp:lastModifiedBy>Hanna Kemp</cp:lastModifiedBy>
  <cp:revision>28</cp:revision>
  <dcterms:created xsi:type="dcterms:W3CDTF">2016-09-06T09:08:23Z</dcterms:created>
  <dcterms:modified xsi:type="dcterms:W3CDTF">2016-09-22T05:51:31Z</dcterms:modified>
</cp:coreProperties>
</file>